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69" r:id="rId2"/>
    <p:sldId id="258" r:id="rId3"/>
    <p:sldId id="259" r:id="rId4"/>
    <p:sldId id="262" r:id="rId5"/>
    <p:sldId id="266" r:id="rId6"/>
    <p:sldId id="270" r:id="rId7"/>
    <p:sldId id="278" r:id="rId8"/>
    <p:sldId id="271" r:id="rId9"/>
    <p:sldId id="272" r:id="rId10"/>
    <p:sldId id="273" r:id="rId11"/>
    <p:sldId id="274" r:id="rId12"/>
    <p:sldId id="275" r:id="rId13"/>
    <p:sldId id="276" r:id="rId14"/>
    <p:sldId id="279" r:id="rId15"/>
    <p:sldId id="280" r:id="rId16"/>
    <p:sldId id="277" r:id="rId17"/>
    <p:sldId id="281" r:id="rId18"/>
    <p:sldId id="282" r:id="rId19"/>
    <p:sldId id="283" r:id="rId20"/>
  </p:sldIdLst>
  <p:sldSz cx="9144000" cy="6858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50E"/>
    <a:srgbClr val="FF8B02"/>
    <a:srgbClr val="FF9002"/>
    <a:srgbClr val="FFDEAE"/>
    <a:srgbClr val="F15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87"/>
    <p:restoredTop sz="95820" autoAdjust="0"/>
  </p:normalViewPr>
  <p:slideViewPr>
    <p:cSldViewPr snapToGrid="0" snapToObjects="1">
      <p:cViewPr varScale="1">
        <p:scale>
          <a:sx n="157" d="100"/>
          <a:sy n="157" d="100"/>
        </p:scale>
        <p:origin x="2544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37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9E405A-2F73-244F-8FE1-027F8A2BDFFE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6106D5-64BA-C849-A80D-7D2FDDB93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5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5433DC-0F38-3E4B-A547-C4FDF825D5D8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1ABA11-A19C-3E46-B99A-9DEC51A1F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6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05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79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40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04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46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46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0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80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134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67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00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54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45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27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7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91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58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35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22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94786"/>
            <a:ext cx="6858000" cy="1929283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24069"/>
            <a:ext cx="6858000" cy="233373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64642"/>
            <a:ext cx="7886700" cy="5212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034979"/>
            <a:ext cx="1971675" cy="51419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34979"/>
            <a:ext cx="5800725" cy="51419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7886700" cy="51218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964643"/>
            <a:ext cx="7886700" cy="52123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64642"/>
            <a:ext cx="3886200" cy="52123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64642"/>
            <a:ext cx="3886200" cy="52123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8100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04916"/>
            <a:ext cx="3868340" cy="43847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98100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04916"/>
            <a:ext cx="3887391" cy="43847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4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64642"/>
            <a:ext cx="2949178" cy="490434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87270"/>
            <a:ext cx="7886700" cy="2085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376246"/>
            <a:ext cx="7886700" cy="2800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46" y="6235089"/>
            <a:ext cx="1269547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65" y="222702"/>
            <a:ext cx="1887192" cy="7527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2" y="179355"/>
            <a:ext cx="1471275" cy="796072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1850065" y="980743"/>
            <a:ext cx="5029200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79024" y="6206025"/>
            <a:ext cx="8413185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824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94787"/>
            <a:ext cx="6858000" cy="1695660"/>
          </a:xfrm>
        </p:spPr>
        <p:txBody>
          <a:bodyPr/>
          <a:lstStyle/>
          <a:p>
            <a:r>
              <a:rPr lang="en-US" sz="3200" b="1" dirty="0"/>
              <a:t>Attribute-Based Access Control: </a:t>
            </a:r>
            <a:br>
              <a:rPr lang="en-US" sz="3200" b="1" dirty="0"/>
            </a:br>
            <a:r>
              <a:rPr lang="en-US" sz="3200" b="1" dirty="0"/>
              <a:t>Insights and Challenges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sz="1100" dirty="0" smtClean="0"/>
          </a:p>
          <a:p>
            <a:r>
              <a:rPr lang="en-US" sz="2000" dirty="0" smtClean="0"/>
              <a:t>Ravi Sandhu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Executive Director and Chief Scientist</a:t>
            </a:r>
          </a:p>
          <a:p>
            <a:r>
              <a:rPr lang="en-US" sz="1600" dirty="0" smtClean="0"/>
              <a:t>Professor of Computer Science</a:t>
            </a:r>
            <a:br>
              <a:rPr lang="en-US" sz="1600" dirty="0" smtClean="0"/>
            </a:br>
            <a:r>
              <a:rPr lang="en-US" sz="1600" dirty="0" smtClean="0"/>
              <a:t>Lutcher Brown Chair in Cyber Security</a:t>
            </a:r>
            <a:endParaRPr lang="en-US" sz="1600" dirty="0"/>
          </a:p>
          <a:p>
            <a:r>
              <a:rPr lang="en-US" sz="1600" dirty="0" smtClean="0"/>
              <a:t>University of South Florida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>April 4, </a:t>
            </a:r>
            <a:r>
              <a:rPr lang="en-US" sz="1600" dirty="0" smtClean="0"/>
              <a:t>2018</a:t>
            </a:r>
          </a:p>
          <a:p>
            <a:endParaRPr lang="en-US" sz="1100" dirty="0"/>
          </a:p>
          <a:p>
            <a:r>
              <a:rPr lang="en-US" sz="1100" dirty="0" smtClean="0"/>
              <a:t>ravi.sandhu@utsa.edu</a:t>
            </a:r>
            <a:br>
              <a:rPr lang="en-US" sz="1100" dirty="0" smtClean="0"/>
            </a:br>
            <a:r>
              <a:rPr lang="en-US" sz="1100" dirty="0" smtClean="0"/>
              <a:t>www.ics.utsa.edu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 smtClean="0"/>
              <a:t>www.cspecc.utsa.edu</a:t>
            </a:r>
            <a:br>
              <a:rPr lang="en-US" sz="1100" dirty="0" smtClean="0"/>
            </a:br>
            <a:r>
              <a:rPr lang="en-US" sz="1100" dirty="0" smtClean="0"/>
              <a:t>www.profsandhu.com</a:t>
            </a:r>
          </a:p>
          <a:p>
            <a:endParaRPr lang="en-US" sz="1100" dirty="0" smtClean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5969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800" dirty="0">
                <a:solidFill>
                  <a:srgbClr val="131F49"/>
                </a:solidFill>
              </a:rPr>
              <a:t>Core ABAC Models: </a:t>
            </a:r>
            <a:r>
              <a:rPr lang="en-US" sz="2800" dirty="0"/>
              <a:t>ABAC</a:t>
            </a:r>
            <a:r>
              <a:rPr lang="el-GR" sz="2800" baseline="-25000" dirty="0"/>
              <a:t>α</a:t>
            </a:r>
            <a:endParaRPr lang="en-US" sz="2800" dirty="0">
              <a:solidFill>
                <a:srgbClr val="131F49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pic>
        <p:nvPicPr>
          <p:cNvPr id="32" name="内容占位符 6" descr="未命名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064" y="1815779"/>
            <a:ext cx="7969823" cy="3286574"/>
          </a:xfrm>
          <a:prstGeom prst="rect">
            <a:avLst/>
          </a:prstGeom>
        </p:spPr>
      </p:pic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542370" y="5430015"/>
            <a:ext cx="5664864" cy="73864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Can be configured to do simple forms of DAC, MAC, RBAC (Jin, Krishnan, Sandhu 2012)</a:t>
            </a:r>
            <a:endParaRPr lang="en-US" sz="21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800" dirty="0">
                <a:solidFill>
                  <a:srgbClr val="131F49"/>
                </a:solidFill>
              </a:rPr>
              <a:t>Core ABAC Models: </a:t>
            </a:r>
            <a:r>
              <a:rPr lang="en-US" sz="2800" dirty="0"/>
              <a:t>ABAC</a:t>
            </a:r>
            <a:r>
              <a:rPr lang="el-GR" sz="2800" baseline="-25000" dirty="0"/>
              <a:t>α</a:t>
            </a:r>
            <a:endParaRPr lang="en-US" sz="2800" dirty="0">
              <a:solidFill>
                <a:srgbClr val="131F49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pic>
        <p:nvPicPr>
          <p:cNvPr id="32" name="内容占位符 6" descr="未命名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064" y="1815779"/>
            <a:ext cx="7969823" cy="328657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133658" y="1014448"/>
            <a:ext cx="3211101" cy="369314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Policy Configuration Points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H="1">
            <a:off x="3304032" y="1405955"/>
            <a:ext cx="1289944" cy="434601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542370" y="5430015"/>
            <a:ext cx="5664864" cy="73864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Can be configured to do simple forms of DAC, MAC, RBAC (Jin, Krishnan, Sandhu 2012)</a:t>
            </a:r>
            <a:endParaRPr lang="en-US" sz="2100" b="1" dirty="0">
              <a:solidFill>
                <a:srgbClr val="CC33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4571999" y="1405955"/>
            <a:ext cx="737617" cy="418808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4571999" y="1405955"/>
            <a:ext cx="1158241" cy="211753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547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800" dirty="0">
                <a:solidFill>
                  <a:srgbClr val="131F49"/>
                </a:solidFill>
              </a:rPr>
              <a:t>Core ABAC Models: </a:t>
            </a:r>
            <a:r>
              <a:rPr lang="en-US" sz="28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</a:t>
            </a:r>
            <a:r>
              <a:rPr lang="el-GR" sz="2800" baseline="-25000" dirty="0"/>
              <a:t>β</a:t>
            </a:r>
            <a:endParaRPr lang="en-US" sz="2800" dirty="0">
              <a:solidFill>
                <a:srgbClr val="131F49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53" y="1248709"/>
            <a:ext cx="6154274" cy="417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718227" y="5432633"/>
            <a:ext cx="5038927" cy="58475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3300"/>
                </a:solidFill>
              </a:rPr>
              <a:t>Can further be configured to do many </a:t>
            </a:r>
          </a:p>
          <a:p>
            <a:pPr algn="ctr"/>
            <a:r>
              <a:rPr lang="en-US" sz="1600" b="1" dirty="0" smtClean="0">
                <a:solidFill>
                  <a:srgbClr val="CC3300"/>
                </a:solidFill>
              </a:rPr>
              <a:t>RBAC extensions (Jin</a:t>
            </a:r>
            <a:r>
              <a:rPr lang="en-US" sz="1600" b="1" dirty="0">
                <a:solidFill>
                  <a:srgbClr val="CC3300"/>
                </a:solidFill>
              </a:rPr>
              <a:t>, Krishnan, Sandhu </a:t>
            </a:r>
            <a:r>
              <a:rPr lang="en-US" sz="1600" b="1" dirty="0" smtClean="0">
                <a:solidFill>
                  <a:srgbClr val="CC3300"/>
                </a:solidFill>
              </a:rPr>
              <a:t>2014)</a:t>
            </a:r>
            <a:endParaRPr lang="en-US" sz="16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800" dirty="0" smtClean="0">
                <a:solidFill>
                  <a:srgbClr val="131F49"/>
                </a:solidFill>
              </a:rPr>
              <a:t>Administrative ABAC </a:t>
            </a:r>
            <a:r>
              <a:rPr lang="en-US" sz="2800" dirty="0">
                <a:solidFill>
                  <a:srgbClr val="131F49"/>
                </a:solidFill>
              </a:rPr>
              <a:t>Models: HGABAC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pic>
        <p:nvPicPr>
          <p:cNvPr id="8" name="Picture 2" descr="F:\PhD Courses\Research Material\HGABAC material and paper\Final HGABAC--NSS submission\Camera Ready Submission\GURA-G latex\Images\hgabac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019" y="1332741"/>
            <a:ext cx="6262874" cy="345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5192" y="5089362"/>
            <a:ext cx="6534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dirty="0" smtClean="0"/>
              <a:t>Hierarchical </a:t>
            </a:r>
            <a:r>
              <a:rPr lang="en-US" dirty="0"/>
              <a:t>Group and Attribute </a:t>
            </a:r>
            <a:r>
              <a:rPr lang="en-US" dirty="0" smtClean="0"/>
              <a:t>Based Access Control (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HGABAC)</a:t>
            </a:r>
            <a:endParaRPr lang="en-US" dirty="0" smtClean="0"/>
          </a:p>
          <a:p>
            <a:pPr marL="1121686" lvl="1" indent="-503972" algn="just">
              <a:buFont typeface="Wingdings" pitchFamily="2" charset="2"/>
              <a:buChar char="v"/>
            </a:pPr>
            <a:r>
              <a:rPr lang="en-US" sz="1600" dirty="0" smtClean="0"/>
              <a:t>Introduces User and Object Groups</a:t>
            </a:r>
          </a:p>
          <a:p>
            <a:pPr marL="1121686" lvl="1" indent="-503972" algn="just">
              <a:buFont typeface="Wingdings" pitchFamily="2" charset="2"/>
              <a:buChar char="v"/>
            </a:pPr>
            <a:r>
              <a:rPr lang="en-US" sz="1600" dirty="0" smtClean="0"/>
              <a:t>Simplifies </a:t>
            </a:r>
            <a:r>
              <a:rPr lang="en-US" sz="1600" dirty="0"/>
              <a:t>administration of </a:t>
            </a:r>
            <a:r>
              <a:rPr lang="en-US" sz="1600" dirty="0" smtClean="0"/>
              <a:t>attributes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214189" y="5652813"/>
            <a:ext cx="2721186" cy="369314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Servos and Osborn, 2015</a:t>
            </a:r>
          </a:p>
        </p:txBody>
      </p:sp>
    </p:spTree>
    <p:extLst>
      <p:ext uri="{BB962C8B-B14F-4D97-AF65-F5344CB8AC3E}">
        <p14:creationId xmlns:p14="http://schemas.microsoft.com/office/powerpoint/2010/main" val="416244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800" dirty="0">
                <a:solidFill>
                  <a:srgbClr val="131F49"/>
                </a:solidFill>
              </a:rPr>
              <a:t>ABAC Applications: </a:t>
            </a:r>
            <a:r>
              <a:rPr lang="en-US" sz="2800" dirty="0" smtClean="0">
                <a:solidFill>
                  <a:srgbClr val="131F49"/>
                </a:solidFill>
              </a:rPr>
              <a:t/>
            </a:r>
            <a:br>
              <a:rPr lang="en-US" sz="2800" dirty="0" smtClean="0">
                <a:solidFill>
                  <a:srgbClr val="131F49"/>
                </a:solidFill>
              </a:rPr>
            </a:br>
            <a:r>
              <a:rPr lang="en-US" sz="2800" dirty="0" smtClean="0">
                <a:solidFill>
                  <a:srgbClr val="131F49"/>
                </a:solidFill>
              </a:rPr>
              <a:t>Cloud </a:t>
            </a:r>
            <a:r>
              <a:rPr lang="en-US" sz="2800" dirty="0">
                <a:solidFill>
                  <a:srgbClr val="131F49"/>
                </a:solidFill>
              </a:rPr>
              <a:t>Enabled IoT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38950" y="4734344"/>
            <a:ext cx="2181225" cy="923312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Alsheri</a:t>
            </a:r>
            <a:r>
              <a:rPr lang="en-US" dirty="0" smtClean="0">
                <a:solidFill>
                  <a:srgbClr val="FF0000"/>
                </a:solidFill>
              </a:rPr>
              <a:t>, Bhatt, Patwa, Benson, Sandhu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2016 onwards</a:t>
            </a:r>
          </a:p>
        </p:txBody>
      </p:sp>
      <p:pic>
        <p:nvPicPr>
          <p:cNvPr id="12" name="Picture 11" descr="IoT_basic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620" y="1148204"/>
            <a:ext cx="4846503" cy="49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1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800" dirty="0">
                <a:solidFill>
                  <a:srgbClr val="131F49"/>
                </a:solidFill>
              </a:rPr>
              <a:t>Policy Architecture: </a:t>
            </a:r>
            <a:r>
              <a:rPr lang="en-US" sz="2800" dirty="0" smtClean="0">
                <a:solidFill>
                  <a:srgbClr val="131F49"/>
                </a:solidFill>
              </a:rPr>
              <a:t/>
            </a:r>
            <a:br>
              <a:rPr lang="en-US" sz="2800" dirty="0" smtClean="0">
                <a:solidFill>
                  <a:srgbClr val="131F49"/>
                </a:solidFill>
              </a:rPr>
            </a:br>
            <a:r>
              <a:rPr lang="en-US" sz="2800" dirty="0" smtClean="0">
                <a:solidFill>
                  <a:srgbClr val="131F49"/>
                </a:solidFill>
              </a:rPr>
              <a:t>Amazon </a:t>
            </a:r>
            <a:r>
              <a:rPr lang="en-US" sz="2800" dirty="0" smtClean="0"/>
              <a:t>AWS</a:t>
            </a:r>
            <a:r>
              <a:rPr lang="en-US" sz="2800" baseline="-25000" dirty="0" smtClean="0"/>
              <a:t> </a:t>
            </a:r>
            <a:r>
              <a:rPr lang="en-US" sz="2800" dirty="0"/>
              <a:t>style</a:t>
            </a:r>
            <a:endParaRPr lang="en-US" sz="2800" dirty="0">
              <a:solidFill>
                <a:srgbClr val="131F49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32714"/>
              </p:ext>
            </p:extLst>
          </p:nvPr>
        </p:nvGraphicFramePr>
        <p:xfrm>
          <a:off x="1624320" y="1397042"/>
          <a:ext cx="5961231" cy="383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4" imgW="4724298" imgH="3038339" progId="Acrobat.Document.11">
                  <p:embed/>
                </p:oleObj>
              </mc:Choice>
              <mc:Fallback>
                <p:oleObj name="Acrobat Document" r:id="rId4" imgW="4724298" imgH="3038339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4320" y="1397042"/>
                        <a:ext cx="5961231" cy="3833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89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800" dirty="0">
                <a:solidFill>
                  <a:srgbClr val="131F49"/>
                </a:solidFill>
              </a:rPr>
              <a:t>ABAC Research </a:t>
            </a:r>
            <a:r>
              <a:rPr lang="en-US" sz="2800" dirty="0" smtClean="0">
                <a:solidFill>
                  <a:srgbClr val="131F49"/>
                </a:solidFill>
              </a:rPr>
              <a:t>Space</a:t>
            </a:r>
            <a:endParaRPr lang="en-US" sz="2800" dirty="0">
              <a:solidFill>
                <a:srgbClr val="131F49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57514" y="4582583"/>
            <a:ext cx="8706790" cy="923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929556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>
            <a:off x="4541779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349010" y="2669915"/>
            <a:ext cx="4621920" cy="1660679"/>
            <a:chOff x="2189633" y="2669915"/>
            <a:chExt cx="5040314" cy="1660679"/>
          </a:xfrm>
        </p:grpSpPr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2189633" y="2669915"/>
              <a:ext cx="5040314" cy="1660679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2189633" y="3574625"/>
              <a:ext cx="5040313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100794" tIns="50397" rIns="100794" bIns="50397"/>
            <a:lstStyle/>
            <a:p>
              <a:endParaRPr lang="en-US"/>
            </a:p>
          </p:txBody>
        </p:sp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2357644" y="3658623"/>
              <a:ext cx="4452276" cy="441047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100794" tIns="50397" rIns="100794" bIns="50397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2. Core ABAC Models</a:t>
              </a:r>
              <a:endParaRPr 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2280639" y="2710317"/>
              <a:ext cx="2261140" cy="717331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100794" tIns="50397" rIns="100794" bIns="50397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3. Administrative</a:t>
              </a:r>
            </a:p>
            <a:p>
              <a:pPr algn="ctr">
                <a:spcBef>
                  <a:spcPts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ABAC Models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4877800" y="2710317"/>
              <a:ext cx="2093130" cy="717331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lIns="100794" tIns="50397" rIns="100794" bIns="50397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4. Extended</a:t>
              </a:r>
            </a:p>
            <a:p>
              <a:pPr algn="ctr">
                <a:spcBef>
                  <a:spcPts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ABAC Models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10245" y="2650666"/>
            <a:ext cx="2167320" cy="1660679"/>
            <a:chOff x="-229701" y="2650666"/>
            <a:chExt cx="2167320" cy="1660679"/>
          </a:xfrm>
        </p:grpSpPr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-229701" y="2650666"/>
              <a:ext cx="2167320" cy="1660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-191197" y="2922285"/>
              <a:ext cx="2090313" cy="111744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lIns="100794" tIns="50397" rIns="100794" bIns="50397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5. ABAC Policy</a:t>
              </a:r>
            </a:p>
            <a:p>
              <a:pPr algn="ctr">
                <a:spcBef>
                  <a:spcPts val="0"/>
                </a:spcBef>
              </a:pP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Architectures and  Languages</a:t>
              </a:r>
              <a:endParaRPr 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178500" y="2669915"/>
            <a:ext cx="1932120" cy="1660679"/>
            <a:chOff x="7397956" y="2669915"/>
            <a:chExt cx="1932120" cy="1660679"/>
          </a:xfrm>
        </p:grpSpPr>
        <p:sp>
          <p:nvSpPr>
            <p:cNvPr id="28" name="Rectangle 5"/>
            <p:cNvSpPr>
              <a:spLocks noChangeArrowheads="1"/>
            </p:cNvSpPr>
            <p:nvPr/>
          </p:nvSpPr>
          <p:spPr bwMode="auto">
            <a:xfrm>
              <a:off x="7397956" y="2669915"/>
              <a:ext cx="1932120" cy="1660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7481962" y="2894278"/>
              <a:ext cx="1764109" cy="111958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lIns="100794" tIns="50397" rIns="100794" bIns="50397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6. ABAC Enforcement Architectures</a:t>
              </a:r>
              <a:endParaRPr 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257514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845551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7. ABAC Design, Engineering and Applications</a:t>
            </a:r>
          </a:p>
        </p:txBody>
      </p:sp>
      <p:cxnSp>
        <p:nvCxnSpPr>
          <p:cNvPr id="10" name="Straight Connector 9"/>
          <p:cNvCxnSpPr>
            <a:stCxn id="19" idx="0"/>
          </p:cNvCxnSpPr>
          <p:nvPr/>
        </p:nvCxnSpPr>
        <p:spPr>
          <a:xfrm flipH="1">
            <a:off x="4645152" y="2669915"/>
            <a:ext cx="14818" cy="904710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07916" y="172454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*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07916" y="264518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*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20973" y="297846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*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05678" y="370244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*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9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800" dirty="0">
                <a:solidFill>
                  <a:srgbClr val="131F49"/>
                </a:solidFill>
              </a:rPr>
              <a:t>Extended ABAC Models: </a:t>
            </a:r>
            <a:r>
              <a:rPr lang="en-US" sz="2800" dirty="0" err="1">
                <a:solidFill>
                  <a:srgbClr val="131F49"/>
                </a:solidFill>
              </a:rPr>
              <a:t>ReBAC</a:t>
            </a:r>
            <a:r>
              <a:rPr lang="en-US" sz="2800" dirty="0">
                <a:solidFill>
                  <a:srgbClr val="131F49"/>
                </a:solidFill>
              </a:rPr>
              <a:t> versus ABAC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70" y="1182095"/>
            <a:ext cx="7182259" cy="4157474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511767" y="5430015"/>
            <a:ext cx="5664864" cy="73864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2100" b="1" dirty="0" err="1" smtClean="0">
                <a:solidFill>
                  <a:srgbClr val="CC3300"/>
                </a:solidFill>
              </a:rPr>
              <a:t>ReBAC</a:t>
            </a:r>
            <a:r>
              <a:rPr lang="en-US" sz="2100" b="1" dirty="0" smtClean="0">
                <a:solidFill>
                  <a:srgbClr val="CC3300"/>
                </a:solidFill>
              </a:rPr>
              <a:t> and ABAC are not that different</a:t>
            </a:r>
          </a:p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(Tahmina, Sandhu 2017)</a:t>
            </a:r>
            <a:endParaRPr lang="en-US" sz="21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4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400" dirty="0">
                <a:solidFill>
                  <a:srgbClr val="131F49"/>
                </a:solidFill>
              </a:rPr>
              <a:t>ABAC </a:t>
            </a:r>
            <a:r>
              <a:rPr lang="en-US" sz="2400" dirty="0" smtClean="0">
                <a:solidFill>
                  <a:srgbClr val="131F49"/>
                </a:solidFill>
              </a:rPr>
              <a:t>Enforcement Architecture</a:t>
            </a:r>
            <a:r>
              <a:rPr lang="en-US" sz="2400" dirty="0">
                <a:solidFill>
                  <a:srgbClr val="131F49"/>
                </a:solidFill>
              </a:rPr>
              <a:t>: Federated ABAC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826313"/>
              </p:ext>
            </p:extLst>
          </p:nvPr>
        </p:nvGraphicFramePr>
        <p:xfrm>
          <a:off x="1209675" y="1221272"/>
          <a:ext cx="6769308" cy="4391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Acrobat Document" r:id="rId4" imgW="5476614" imgH="3552689" progId="Acrobat.Document.11">
                  <p:embed/>
                </p:oleObj>
              </mc:Choice>
              <mc:Fallback>
                <p:oleObj name="Acrobat Document" r:id="rId4" imgW="5476614" imgH="3552689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9675" y="1221272"/>
                        <a:ext cx="6769308" cy="4391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66032" y="5487813"/>
            <a:ext cx="6356810" cy="707868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0000"/>
                </a:solidFill>
              </a:rPr>
              <a:t>Fisher 2015</a:t>
            </a:r>
          </a:p>
          <a:p>
            <a:pPr algn="r"/>
            <a:r>
              <a:rPr lang="en-US" sz="2000" dirty="0" smtClean="0">
                <a:solidFill>
                  <a:srgbClr val="FF0000"/>
                </a:solidFill>
              </a:rPr>
              <a:t>NCCOE, NIST, Building Block </a:t>
            </a:r>
          </a:p>
        </p:txBody>
      </p:sp>
    </p:spTree>
    <p:extLst>
      <p:ext uri="{BB962C8B-B14F-4D97-AF65-F5344CB8AC3E}">
        <p14:creationId xmlns:p14="http://schemas.microsoft.com/office/powerpoint/2010/main" val="33625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400" dirty="0">
                <a:solidFill>
                  <a:srgbClr val="131F49"/>
                </a:solidFill>
              </a:rPr>
              <a:t>Foundations: </a:t>
            </a:r>
            <a:r>
              <a:rPr lang="en-US" sz="2400" dirty="0" smtClean="0">
                <a:solidFill>
                  <a:srgbClr val="131F49"/>
                </a:solidFill>
              </a:rPr>
              <a:t>Safety Analysis</a:t>
            </a:r>
            <a:endParaRPr lang="en-US" sz="2400" dirty="0">
              <a:solidFill>
                <a:srgbClr val="131F49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88295" y="1549127"/>
            <a:ext cx="8304432" cy="4178150"/>
            <a:chOff x="1131554" y="1714503"/>
            <a:chExt cx="8304432" cy="4178150"/>
          </a:xfrm>
        </p:grpSpPr>
        <p:sp>
          <p:nvSpPr>
            <p:cNvPr id="10" name="Rectangle 9"/>
            <p:cNvSpPr/>
            <p:nvPr/>
          </p:nvSpPr>
          <p:spPr>
            <a:xfrm>
              <a:off x="1131554" y="1714503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Discretionary Access Control (DAC), 1970</a:t>
              </a:r>
              <a:endParaRPr lang="en-US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52169" y="1718311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Mandatory Access Control (MAC), 1970</a:t>
              </a:r>
              <a:endParaRPr lang="en-US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82374" y="3470911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Role Based Access Control (RBAC), 1995</a:t>
              </a:r>
              <a:endParaRPr lang="en-US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80976" y="5246371"/>
              <a:ext cx="3760470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Attribute Based Access Control (ABAC), ????</a:t>
              </a:r>
              <a:endParaRPr lang="en-US" b="1" dirty="0"/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>
              <a:off x="3017720" y="2548890"/>
              <a:ext cx="2423478" cy="899160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5261810" y="2552699"/>
              <a:ext cx="2423478" cy="899160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5441196" y="4117244"/>
              <a:ext cx="0" cy="1129129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8" name="Straight Arrow Connector 17"/>
          <p:cNvCxnSpPr/>
          <p:nvPr/>
        </p:nvCxnSpPr>
        <p:spPr bwMode="auto">
          <a:xfrm>
            <a:off x="8862506" y="1692607"/>
            <a:ext cx="0" cy="368678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Rectangle 18"/>
          <p:cNvSpPr/>
          <p:nvPr/>
        </p:nvSpPr>
        <p:spPr>
          <a:xfrm>
            <a:off x="321127" y="3407066"/>
            <a:ext cx="2471836" cy="1200329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Can subject s obtain a right r on </a:t>
            </a:r>
            <a:r>
              <a:rPr lang="en-US" dirty="0" smtClean="0">
                <a:solidFill>
                  <a:srgbClr val="C00000"/>
                </a:solidFill>
              </a:rPr>
              <a:t>object </a:t>
            </a:r>
            <a:r>
              <a:rPr lang="en-US" dirty="0">
                <a:solidFill>
                  <a:srgbClr val="C00000"/>
                </a:solidFill>
              </a:rPr>
              <a:t>o</a:t>
            </a:r>
            <a:r>
              <a:rPr lang="en-US" dirty="0" smtClean="0">
                <a:solidFill>
                  <a:srgbClr val="C00000"/>
                </a:solidFill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</a:rPr>
              <a:t>Current state?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</a:rPr>
              <a:t>Some future state?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1377" y="5425288"/>
            <a:ext cx="2925673" cy="707868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Ahmed, Rajkumar</a:t>
            </a:r>
            <a:r>
              <a:rPr lang="en-US" sz="2000" dirty="0">
                <a:solidFill>
                  <a:srgbClr val="FF0000"/>
                </a:solidFill>
                <a:ea typeface="ＭＳ Ｐゴシック" pitchFamily="34" charset="-128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Sandhu</a:t>
            </a:r>
          </a:p>
          <a:p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2016 onwards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70501" y="4815186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Safety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Complexity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9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32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  <a:cs typeface="+mn-cs"/>
              </a:rPr>
              <a:t>ICS Mission and History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1308" y="1090209"/>
            <a:ext cx="5817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MISSION</a:t>
            </a:r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Sustained excellence in graduate-level sponsored </a:t>
            </a:r>
            <a:r>
              <a:rPr lang="en-US" b="1" dirty="0">
                <a:solidFill>
                  <a:srgbClr val="C00000"/>
                </a:solidFill>
              </a:rPr>
              <a:t>r</a:t>
            </a:r>
            <a:r>
              <a:rPr lang="en-US" b="1" dirty="0" smtClean="0">
                <a:solidFill>
                  <a:srgbClr val="C00000"/>
                </a:solidFill>
              </a:rPr>
              <a:t>esearch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39255" y="2227352"/>
            <a:ext cx="8039077" cy="3078981"/>
            <a:chOff x="410291" y="3006948"/>
            <a:chExt cx="8039077" cy="3078981"/>
          </a:xfrm>
        </p:grpSpPr>
        <p:sp>
          <p:nvSpPr>
            <p:cNvPr id="9" name="TextBox 8"/>
            <p:cNvSpPr txBox="1"/>
            <p:nvPr/>
          </p:nvSpPr>
          <p:spPr>
            <a:xfrm>
              <a:off x="3091924" y="3006960"/>
              <a:ext cx="1869838" cy="120032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2012-2017</a:t>
              </a:r>
            </a:p>
            <a:p>
              <a:r>
                <a:rPr lang="en-US" dirty="0" smtClean="0"/>
                <a:t>Graduated to a self-sustaining operation</a:t>
              </a:r>
              <a:endParaRPr lang="en-US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10291" y="3006948"/>
              <a:ext cx="7795859" cy="3078981"/>
              <a:chOff x="410291" y="3006948"/>
              <a:chExt cx="7795859" cy="307898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10291" y="3006972"/>
                <a:ext cx="1869838" cy="120032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2007-2012</a:t>
                </a:r>
              </a:p>
              <a:p>
                <a:r>
                  <a:rPr lang="en-US" dirty="0" smtClean="0"/>
                  <a:t>Founded by start-up funding from State of Texas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773557" y="3006948"/>
                <a:ext cx="1869838" cy="120032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2017-2022</a:t>
                </a:r>
              </a:p>
              <a:p>
                <a:r>
                  <a:rPr lang="en-US" dirty="0" smtClean="0"/>
                  <a:t>Major expansion by winning NSF </a:t>
                </a:r>
                <a:br>
                  <a:rPr lang="en-US" dirty="0" smtClean="0"/>
                </a:br>
                <a:r>
                  <a:rPr lang="en-US" dirty="0" smtClean="0"/>
                  <a:t>C-SPECC grant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726719" y="4695084"/>
                <a:ext cx="2479431" cy="120032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In collaboration with:</a:t>
                </a:r>
              </a:p>
              <a:p>
                <a:r>
                  <a:rPr lang="en-US" sz="1200" dirty="0" smtClean="0"/>
                  <a:t>College of Engineering</a:t>
                </a:r>
              </a:p>
              <a:p>
                <a:r>
                  <a:rPr lang="en-US" sz="1200" dirty="0" smtClean="0"/>
                  <a:t>College of Business</a:t>
                </a:r>
              </a:p>
              <a:p>
                <a:r>
                  <a:rPr lang="en-US" sz="1200" dirty="0" smtClean="0"/>
                  <a:t>College of Education</a:t>
                </a:r>
              </a:p>
              <a:p>
                <a:r>
                  <a:rPr lang="en-US" sz="1200" dirty="0" smtClean="0"/>
                  <a:t>Open Cloud Institute</a:t>
                </a:r>
              </a:p>
              <a:p>
                <a:r>
                  <a:rPr lang="en-US" sz="1200" dirty="0" smtClean="0"/>
                  <a:t>Cyber Center for Security &amp; Analytics</a:t>
                </a:r>
                <a:endParaRPr lang="en-US" sz="12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260248" y="4700934"/>
                <a:ext cx="2479431" cy="138499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en-US" sz="1200" dirty="0" smtClean="0"/>
                  <a:t>Situated in the College of Science, Department of Computer Science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en-US" sz="1200" dirty="0" smtClean="0"/>
                  <a:t>Established world class laboratories for:</a:t>
                </a:r>
                <a:br>
                  <a:rPr lang="en-US" sz="1200" dirty="0" smtClean="0"/>
                </a:br>
                <a:r>
                  <a:rPr lang="en-US" sz="1200" dirty="0" smtClean="0"/>
                  <a:t>Secure cloud computing and</a:t>
                </a:r>
                <a:br>
                  <a:rPr lang="en-US" sz="1200" dirty="0" smtClean="0"/>
                </a:br>
                <a:r>
                  <a:rPr lang="en-US" sz="1200" dirty="0" smtClean="0"/>
                  <a:t>Malware research</a:t>
                </a:r>
              </a:p>
              <a:p>
                <a:endParaRPr lang="en-US" sz="1200" dirty="0" smtClean="0"/>
              </a:p>
            </p:txBody>
          </p:sp>
        </p:grpSp>
        <p:cxnSp>
          <p:nvCxnSpPr>
            <p:cNvPr id="13" name="Straight Arrow Connector 12"/>
            <p:cNvCxnSpPr>
              <a:stCxn id="7" idx="3"/>
              <a:endCxn id="9" idx="1"/>
            </p:cNvCxnSpPr>
            <p:nvPr/>
          </p:nvCxnSpPr>
          <p:spPr>
            <a:xfrm flipV="1">
              <a:off x="2280129" y="3607125"/>
              <a:ext cx="811795" cy="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4952989" y="3607113"/>
              <a:ext cx="811795" cy="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7637573" y="3607101"/>
              <a:ext cx="811795" cy="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>
            <a:stCxn id="10" idx="2"/>
          </p:cNvCxnSpPr>
          <p:nvPr/>
        </p:nvCxnSpPr>
        <p:spPr>
          <a:xfrm>
            <a:off x="6837440" y="3427681"/>
            <a:ext cx="2975" cy="4292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32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3200" dirty="0" smtClean="0">
                <a:solidFill>
                  <a:srgbClr val="131F49"/>
                </a:solidFill>
                <a:latin typeface="Arial" charset="0"/>
                <a:ea typeface="ＭＳ Ｐゴシック" pitchFamily="34" charset="-128"/>
                <a:cs typeface="+mn-cs"/>
              </a:rPr>
              <a:t>Natural vs Cyber Science</a:t>
            </a:r>
            <a:endParaRPr lang="en-US" sz="3200" dirty="0">
              <a:solidFill>
                <a:srgbClr val="131F49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5263" y="1163525"/>
            <a:ext cx="2847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Elephant Problem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2" y="1931127"/>
            <a:ext cx="3989236" cy="22439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30185" y="1163525"/>
            <a:ext cx="3947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Cyber-Elephant Problem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64013" y="1931127"/>
            <a:ext cx="4279855" cy="3265962"/>
            <a:chOff x="1458912" y="1128077"/>
            <a:chExt cx="7307915" cy="557667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912" y="1129600"/>
              <a:ext cx="3177095" cy="231828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8200" y="1128077"/>
              <a:ext cx="3093080" cy="231981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912" y="3845368"/>
              <a:ext cx="3177095" cy="285938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376" y="3985577"/>
              <a:ext cx="3087451" cy="2451799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49936" y="4670020"/>
            <a:ext cx="3877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The cyber-elephant problem requires Applied and Basic research Combined (ABC)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</a:rPr>
              <a:t>* The New ABCs of </a:t>
            </a:r>
            <a:r>
              <a:rPr lang="en-US" sz="1200" b="1" dirty="0" smtClean="0">
                <a:solidFill>
                  <a:srgbClr val="C00000"/>
                </a:solidFill>
              </a:rPr>
              <a:t>Research, Ben </a:t>
            </a:r>
            <a:r>
              <a:rPr lang="en-US" sz="1200" b="1" dirty="0" err="1" smtClean="0">
                <a:solidFill>
                  <a:srgbClr val="C00000"/>
                </a:solidFill>
              </a:rPr>
              <a:t>Schneiderman</a:t>
            </a:r>
            <a:r>
              <a:rPr lang="en-US" sz="1200" b="1" dirty="0">
                <a:solidFill>
                  <a:srgbClr val="C00000"/>
                </a:solidFill>
              </a:rPr>
              <a:t>, </a:t>
            </a:r>
            <a:r>
              <a:rPr lang="en-US" sz="1200" b="1" dirty="0" smtClean="0">
                <a:solidFill>
                  <a:srgbClr val="C00000"/>
                </a:solidFill>
              </a:rPr>
              <a:t>2016</a:t>
            </a:r>
            <a:endParaRPr lang="en-US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318851" y="1441939"/>
            <a:ext cx="3235562" cy="237392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SECURITY TECHNOLOGIES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Access Control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Policy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Malware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Detection and Forensics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Security Dynamics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828440" y="1441938"/>
            <a:ext cx="2943958" cy="220393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APPLICATION DOMAINS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Cloud Computing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Internet of Things (IoT)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Social Networks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Enterprise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</p:spPr>
        <p:txBody>
          <a:bodyPr/>
          <a:lstStyle/>
          <a:p>
            <a:fld id="{CAB5F52E-1A2D-AF47-834F-5A302267C843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10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2800" dirty="0" smtClean="0">
                <a:solidFill>
                  <a:srgbClr val="131F49"/>
                </a:solidFill>
                <a:latin typeface="Arial" charset="0"/>
                <a:ea typeface="ＭＳ Ｐゴシック" pitchFamily="34" charset="-128"/>
                <a:cs typeface="+mn-cs"/>
              </a:rPr>
              <a:t>ICS Major Research Areas</a:t>
            </a:r>
            <a:endParaRPr lang="en-US" sz="2800" dirty="0">
              <a:solidFill>
                <a:srgbClr val="131F49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Date Placeholder 5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>
            <a:normAutofit/>
          </a:bodyPr>
          <a:lstStyle/>
          <a:p>
            <a:pPr marL="0" indent="0" defTabSz="914400">
              <a:buNone/>
            </a:pPr>
            <a:r>
              <a:rPr lang="en-US" sz="900" dirty="0">
                <a:solidFill>
                  <a:schemeClr val="tx1">
                    <a:tint val="75000"/>
                  </a:schemeClr>
                </a:solidFill>
              </a:rPr>
              <a:t>© Ravi Sandhu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16932" y="4579348"/>
            <a:ext cx="4195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Goal: Broaden and Deepen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800" dirty="0">
                <a:solidFill>
                  <a:srgbClr val="131F49"/>
                </a:solidFill>
              </a:rPr>
              <a:t>Cyber Security Landscape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2652918" y="3714658"/>
            <a:ext cx="4618229" cy="2373479"/>
            <a:chOff x="2785637" y="3737604"/>
            <a:chExt cx="4618229" cy="2373479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2785637" y="3739105"/>
              <a:ext cx="527569" cy="2371978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PROTECT</a:t>
              </a:r>
            </a:p>
          </p:txBody>
        </p:sp>
        <p:sp>
          <p:nvSpPr>
            <p:cNvPr id="47" name="Rounded Rectangle 46"/>
            <p:cNvSpPr/>
            <p:nvPr/>
          </p:nvSpPr>
          <p:spPr bwMode="auto">
            <a:xfrm>
              <a:off x="6876297" y="3737604"/>
              <a:ext cx="527569" cy="2371978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DETECT</a:t>
              </a: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>
              <a:off x="3684394" y="4780230"/>
              <a:ext cx="2806574" cy="0"/>
            </a:xfrm>
            <a:prstGeom prst="line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4341323" y="4925095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Complement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700396" y="3746639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How?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890295" y="1243069"/>
            <a:ext cx="4125368" cy="1164539"/>
            <a:chOff x="2915225" y="1510429"/>
            <a:chExt cx="4125368" cy="1164539"/>
          </a:xfrm>
        </p:grpSpPr>
        <p:sp>
          <p:nvSpPr>
            <p:cNvPr id="52" name="Rounded Rectangle 51"/>
            <p:cNvSpPr/>
            <p:nvPr/>
          </p:nvSpPr>
          <p:spPr bwMode="auto">
            <a:xfrm>
              <a:off x="2915225" y="1511930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POLICY</a:t>
              </a:r>
            </a:p>
          </p:txBody>
        </p:sp>
        <p:sp>
          <p:nvSpPr>
            <p:cNvPr id="53" name="Rounded Rectangle 52"/>
            <p:cNvSpPr/>
            <p:nvPr/>
          </p:nvSpPr>
          <p:spPr bwMode="auto">
            <a:xfrm>
              <a:off x="5665971" y="1510429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ATTACKS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176779" y="2305636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What?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965997" y="2287091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Why?</a:t>
              </a:r>
              <a:endParaRPr lang="en-US" dirty="0"/>
            </a:p>
          </p:txBody>
        </p:sp>
      </p:grpSp>
      <p:cxnSp>
        <p:nvCxnSpPr>
          <p:cNvPr id="56" name="Straight Connector 55"/>
          <p:cNvCxnSpPr/>
          <p:nvPr/>
        </p:nvCxnSpPr>
        <p:spPr bwMode="auto">
          <a:xfrm>
            <a:off x="2248342" y="3389554"/>
            <a:ext cx="542738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7" name="Group 56"/>
          <p:cNvGrpSpPr/>
          <p:nvPr/>
        </p:nvGrpSpPr>
        <p:grpSpPr>
          <a:xfrm>
            <a:off x="1099173" y="2042818"/>
            <a:ext cx="7725718" cy="1396878"/>
            <a:chOff x="1310668" y="2074799"/>
            <a:chExt cx="7725718" cy="1396878"/>
          </a:xfrm>
        </p:grpSpPr>
        <p:grpSp>
          <p:nvGrpSpPr>
            <p:cNvPr id="58" name="Group 57"/>
            <p:cNvGrpSpPr/>
            <p:nvPr/>
          </p:nvGrpSpPr>
          <p:grpSpPr>
            <a:xfrm>
              <a:off x="1310668" y="2074799"/>
              <a:ext cx="979755" cy="1396878"/>
              <a:chOff x="1310668" y="2076300"/>
              <a:chExt cx="979755" cy="1396878"/>
            </a:xfrm>
          </p:grpSpPr>
          <p:cxnSp>
            <p:nvCxnSpPr>
              <p:cNvPr id="64" name="Straight Connector 63"/>
              <p:cNvCxnSpPr/>
              <p:nvPr/>
            </p:nvCxnSpPr>
            <p:spPr bwMode="auto">
              <a:xfrm flipV="1">
                <a:off x="1800545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65" name="Group 64"/>
              <p:cNvGrpSpPr/>
              <p:nvPr/>
            </p:nvGrpSpPr>
            <p:grpSpPr>
              <a:xfrm>
                <a:off x="1310668" y="2076300"/>
                <a:ext cx="979755" cy="1396878"/>
                <a:chOff x="1310668" y="2076300"/>
                <a:chExt cx="979755" cy="1396878"/>
              </a:xfrm>
            </p:grpSpPr>
            <p:sp>
              <p:nvSpPr>
                <p:cNvPr id="66" name="TextBox 65"/>
                <p:cNvSpPr txBox="1"/>
                <p:nvPr/>
              </p:nvSpPr>
              <p:spPr>
                <a:xfrm>
                  <a:off x="1310668" y="3103846"/>
                  <a:ext cx="9797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Enforce</a:t>
                  </a: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1349140" y="2076300"/>
                  <a:ext cx="9028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Enable</a:t>
                  </a:r>
                </a:p>
              </p:txBody>
            </p:sp>
          </p:grpSp>
        </p:grpSp>
        <p:grpSp>
          <p:nvGrpSpPr>
            <p:cNvPr id="59" name="Group 58"/>
            <p:cNvGrpSpPr/>
            <p:nvPr/>
          </p:nvGrpSpPr>
          <p:grpSpPr>
            <a:xfrm>
              <a:off x="7928390" y="2074799"/>
              <a:ext cx="1107996" cy="1396878"/>
              <a:chOff x="1329904" y="2076300"/>
              <a:chExt cx="1107996" cy="1396878"/>
            </a:xfrm>
          </p:grpSpPr>
          <p:cxnSp>
            <p:nvCxnSpPr>
              <p:cNvPr id="60" name="Straight Connector 59"/>
              <p:cNvCxnSpPr/>
              <p:nvPr/>
            </p:nvCxnSpPr>
            <p:spPr bwMode="auto">
              <a:xfrm flipV="1">
                <a:off x="1883902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61" name="Group 60"/>
              <p:cNvGrpSpPr/>
              <p:nvPr/>
            </p:nvGrpSpPr>
            <p:grpSpPr>
              <a:xfrm>
                <a:off x="1329904" y="2076300"/>
                <a:ext cx="1107996" cy="1396878"/>
                <a:chOff x="1329904" y="2076300"/>
                <a:chExt cx="1107996" cy="1396878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1419673" y="3103846"/>
                  <a:ext cx="9284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Defend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1329904" y="2076300"/>
                  <a:ext cx="1107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Respond</a:t>
                  </a:r>
                </a:p>
              </p:txBody>
            </p:sp>
          </p:grpSp>
        </p:grpSp>
      </p:grpSp>
      <p:sp>
        <p:nvSpPr>
          <p:cNvPr id="68" name="Rounded Rectangle 67"/>
          <p:cNvSpPr/>
          <p:nvPr/>
        </p:nvSpPr>
        <p:spPr bwMode="auto">
          <a:xfrm>
            <a:off x="653858" y="1243514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Objectives</a:t>
            </a:r>
          </a:p>
        </p:txBody>
      </p:sp>
      <p:sp>
        <p:nvSpPr>
          <p:cNvPr id="69" name="Rounded Rectangle 68"/>
          <p:cNvSpPr/>
          <p:nvPr/>
        </p:nvSpPr>
        <p:spPr bwMode="auto">
          <a:xfrm>
            <a:off x="653858" y="4951199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Mechanisms</a:t>
            </a:r>
          </a:p>
        </p:txBody>
      </p:sp>
    </p:spTree>
    <p:extLst>
      <p:ext uri="{BB962C8B-B14F-4D97-AF65-F5344CB8AC3E}">
        <p14:creationId xmlns:p14="http://schemas.microsoft.com/office/powerpoint/2010/main" val="184470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800" dirty="0">
                <a:solidFill>
                  <a:srgbClr val="131F49"/>
                </a:solidFill>
              </a:rPr>
              <a:t>Cyber Security Landscape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2652918" y="3714658"/>
            <a:ext cx="4618229" cy="2373479"/>
            <a:chOff x="2785637" y="3737604"/>
            <a:chExt cx="4618229" cy="2373479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2785637" y="3739105"/>
              <a:ext cx="527569" cy="2371978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PROTECT</a:t>
              </a:r>
            </a:p>
          </p:txBody>
        </p:sp>
        <p:sp>
          <p:nvSpPr>
            <p:cNvPr id="47" name="Rounded Rectangle 46"/>
            <p:cNvSpPr/>
            <p:nvPr/>
          </p:nvSpPr>
          <p:spPr bwMode="auto">
            <a:xfrm>
              <a:off x="6876297" y="3737604"/>
              <a:ext cx="527569" cy="2371978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DETECT</a:t>
              </a: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>
              <a:off x="3684394" y="4780230"/>
              <a:ext cx="2806574" cy="0"/>
            </a:xfrm>
            <a:prstGeom prst="line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4341323" y="4925095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Complement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700396" y="3746639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How?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890295" y="1243069"/>
            <a:ext cx="4125368" cy="1164539"/>
            <a:chOff x="2915225" y="1510429"/>
            <a:chExt cx="4125368" cy="1164539"/>
          </a:xfrm>
        </p:grpSpPr>
        <p:sp>
          <p:nvSpPr>
            <p:cNvPr id="52" name="Rounded Rectangle 51"/>
            <p:cNvSpPr/>
            <p:nvPr/>
          </p:nvSpPr>
          <p:spPr bwMode="auto">
            <a:xfrm>
              <a:off x="2915225" y="1511930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POLICY</a:t>
              </a:r>
            </a:p>
          </p:txBody>
        </p:sp>
        <p:sp>
          <p:nvSpPr>
            <p:cNvPr id="53" name="Rounded Rectangle 52"/>
            <p:cNvSpPr/>
            <p:nvPr/>
          </p:nvSpPr>
          <p:spPr bwMode="auto">
            <a:xfrm>
              <a:off x="5665971" y="1510429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ATTACKS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176779" y="2305636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What?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965997" y="2287091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Why?</a:t>
              </a:r>
              <a:endParaRPr lang="en-US" dirty="0"/>
            </a:p>
          </p:txBody>
        </p:sp>
      </p:grpSp>
      <p:cxnSp>
        <p:nvCxnSpPr>
          <p:cNvPr id="56" name="Straight Connector 55"/>
          <p:cNvCxnSpPr/>
          <p:nvPr/>
        </p:nvCxnSpPr>
        <p:spPr bwMode="auto">
          <a:xfrm>
            <a:off x="2248342" y="3389554"/>
            <a:ext cx="542738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7" name="Group 56"/>
          <p:cNvGrpSpPr/>
          <p:nvPr/>
        </p:nvGrpSpPr>
        <p:grpSpPr>
          <a:xfrm>
            <a:off x="1099173" y="2042818"/>
            <a:ext cx="7725718" cy="1396878"/>
            <a:chOff x="1310668" y="2074799"/>
            <a:chExt cx="7725718" cy="1396878"/>
          </a:xfrm>
        </p:grpSpPr>
        <p:grpSp>
          <p:nvGrpSpPr>
            <p:cNvPr id="58" name="Group 57"/>
            <p:cNvGrpSpPr/>
            <p:nvPr/>
          </p:nvGrpSpPr>
          <p:grpSpPr>
            <a:xfrm>
              <a:off x="1310668" y="2074799"/>
              <a:ext cx="979755" cy="1396878"/>
              <a:chOff x="1310668" y="2076300"/>
              <a:chExt cx="979755" cy="1396878"/>
            </a:xfrm>
          </p:grpSpPr>
          <p:cxnSp>
            <p:nvCxnSpPr>
              <p:cNvPr id="64" name="Straight Connector 63"/>
              <p:cNvCxnSpPr/>
              <p:nvPr/>
            </p:nvCxnSpPr>
            <p:spPr bwMode="auto">
              <a:xfrm flipV="1">
                <a:off x="1800545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65" name="Group 64"/>
              <p:cNvGrpSpPr/>
              <p:nvPr/>
            </p:nvGrpSpPr>
            <p:grpSpPr>
              <a:xfrm>
                <a:off x="1310668" y="2076300"/>
                <a:ext cx="979755" cy="1396878"/>
                <a:chOff x="1310668" y="2076300"/>
                <a:chExt cx="979755" cy="1396878"/>
              </a:xfrm>
            </p:grpSpPr>
            <p:sp>
              <p:nvSpPr>
                <p:cNvPr id="66" name="TextBox 65"/>
                <p:cNvSpPr txBox="1"/>
                <p:nvPr/>
              </p:nvSpPr>
              <p:spPr>
                <a:xfrm>
                  <a:off x="1310668" y="3103846"/>
                  <a:ext cx="9797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Enforce</a:t>
                  </a: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1349140" y="2076300"/>
                  <a:ext cx="9028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Enable</a:t>
                  </a:r>
                </a:p>
              </p:txBody>
            </p:sp>
          </p:grpSp>
        </p:grpSp>
        <p:grpSp>
          <p:nvGrpSpPr>
            <p:cNvPr id="59" name="Group 58"/>
            <p:cNvGrpSpPr/>
            <p:nvPr/>
          </p:nvGrpSpPr>
          <p:grpSpPr>
            <a:xfrm>
              <a:off x="7928390" y="2074799"/>
              <a:ext cx="1107996" cy="1396878"/>
              <a:chOff x="1329904" y="2076300"/>
              <a:chExt cx="1107996" cy="1396878"/>
            </a:xfrm>
          </p:grpSpPr>
          <p:cxnSp>
            <p:nvCxnSpPr>
              <p:cNvPr id="60" name="Straight Connector 59"/>
              <p:cNvCxnSpPr/>
              <p:nvPr/>
            </p:nvCxnSpPr>
            <p:spPr bwMode="auto">
              <a:xfrm flipV="1">
                <a:off x="1883902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61" name="Group 60"/>
              <p:cNvGrpSpPr/>
              <p:nvPr/>
            </p:nvGrpSpPr>
            <p:grpSpPr>
              <a:xfrm>
                <a:off x="1329904" y="2076300"/>
                <a:ext cx="1107996" cy="1396878"/>
                <a:chOff x="1329904" y="2076300"/>
                <a:chExt cx="1107996" cy="1396878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1419673" y="3103846"/>
                  <a:ext cx="9284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Defend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1329904" y="2076300"/>
                  <a:ext cx="1107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Respond</a:t>
                  </a:r>
                </a:p>
              </p:txBody>
            </p:sp>
          </p:grpSp>
        </p:grpSp>
      </p:grpSp>
      <p:sp>
        <p:nvSpPr>
          <p:cNvPr id="68" name="Rounded Rectangle 67"/>
          <p:cNvSpPr/>
          <p:nvPr/>
        </p:nvSpPr>
        <p:spPr bwMode="auto">
          <a:xfrm>
            <a:off x="653858" y="1243514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Objectives</a:t>
            </a:r>
          </a:p>
        </p:txBody>
      </p:sp>
      <p:sp>
        <p:nvSpPr>
          <p:cNvPr id="69" name="Rounded Rectangle 68"/>
          <p:cNvSpPr/>
          <p:nvPr/>
        </p:nvSpPr>
        <p:spPr bwMode="auto">
          <a:xfrm>
            <a:off x="653858" y="4951199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Mechanisms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2342129" y="1115568"/>
            <a:ext cx="2319335" cy="5004031"/>
          </a:xfrm>
          <a:prstGeom prst="roundRect">
            <a:avLst/>
          </a:prstGeom>
          <a:solidFill>
            <a:srgbClr val="00B8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  <a:buFont typeface="Wingdings" charset="2"/>
              <a:buNone/>
            </a:pPr>
            <a:endParaRPr lang="en-US"/>
          </a:p>
        </p:txBody>
      </p:sp>
      <p:sp>
        <p:nvSpPr>
          <p:cNvPr id="32" name="Rounded Rectangle 31"/>
          <p:cNvSpPr/>
          <p:nvPr/>
        </p:nvSpPr>
        <p:spPr bwMode="auto">
          <a:xfrm flipH="1">
            <a:off x="4163488" y="2674529"/>
            <a:ext cx="1083948" cy="678465"/>
          </a:xfrm>
          <a:prstGeom prst="roundRect">
            <a:avLst/>
          </a:prstGeom>
          <a:solidFill>
            <a:srgbClr val="00B8FF">
              <a:alpha val="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hangingPunct="0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b="1" dirty="0">
                <a:solidFill>
                  <a:srgbClr val="C00000"/>
                </a:solidFill>
              </a:rPr>
              <a:t>Access</a:t>
            </a:r>
          </a:p>
          <a:p>
            <a:pPr algn="ctr" hangingPunct="0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b="1" dirty="0">
                <a:solidFill>
                  <a:srgbClr val="C00000"/>
                </a:solidFill>
              </a:rPr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394345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800" dirty="0">
                <a:solidFill>
                  <a:srgbClr val="131F49"/>
                </a:solidFill>
              </a:rPr>
              <a:t>Cyber Security Landscape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2652918" y="3714658"/>
            <a:ext cx="4618229" cy="2373479"/>
            <a:chOff x="2785637" y="3737604"/>
            <a:chExt cx="4618229" cy="2373479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2785637" y="3739105"/>
              <a:ext cx="527569" cy="2371978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PROTECT</a:t>
              </a:r>
            </a:p>
          </p:txBody>
        </p:sp>
        <p:sp>
          <p:nvSpPr>
            <p:cNvPr id="47" name="Rounded Rectangle 46"/>
            <p:cNvSpPr/>
            <p:nvPr/>
          </p:nvSpPr>
          <p:spPr bwMode="auto">
            <a:xfrm>
              <a:off x="6876297" y="3737604"/>
              <a:ext cx="527569" cy="2371978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DETECT</a:t>
              </a: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>
              <a:off x="3684394" y="4780230"/>
              <a:ext cx="2806574" cy="0"/>
            </a:xfrm>
            <a:prstGeom prst="line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4341323" y="4925095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Complement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700396" y="3746639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How?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890295" y="1243069"/>
            <a:ext cx="4125368" cy="1164539"/>
            <a:chOff x="2915225" y="1510429"/>
            <a:chExt cx="4125368" cy="1164539"/>
          </a:xfrm>
        </p:grpSpPr>
        <p:sp>
          <p:nvSpPr>
            <p:cNvPr id="52" name="Rounded Rectangle 51"/>
            <p:cNvSpPr/>
            <p:nvPr/>
          </p:nvSpPr>
          <p:spPr bwMode="auto">
            <a:xfrm>
              <a:off x="2915225" y="1511930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POLICY</a:t>
              </a:r>
            </a:p>
          </p:txBody>
        </p:sp>
        <p:sp>
          <p:nvSpPr>
            <p:cNvPr id="53" name="Rounded Rectangle 52"/>
            <p:cNvSpPr/>
            <p:nvPr/>
          </p:nvSpPr>
          <p:spPr bwMode="auto">
            <a:xfrm>
              <a:off x="5665971" y="1510429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ATTACKS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176779" y="2305636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What?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965997" y="2287091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Why?</a:t>
              </a:r>
              <a:endParaRPr lang="en-US" dirty="0"/>
            </a:p>
          </p:txBody>
        </p:sp>
      </p:grpSp>
      <p:cxnSp>
        <p:nvCxnSpPr>
          <p:cNvPr id="56" name="Straight Connector 55"/>
          <p:cNvCxnSpPr/>
          <p:nvPr/>
        </p:nvCxnSpPr>
        <p:spPr bwMode="auto">
          <a:xfrm>
            <a:off x="2248342" y="3389554"/>
            <a:ext cx="542738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7" name="Group 56"/>
          <p:cNvGrpSpPr/>
          <p:nvPr/>
        </p:nvGrpSpPr>
        <p:grpSpPr>
          <a:xfrm>
            <a:off x="1099173" y="2042818"/>
            <a:ext cx="7725718" cy="1396878"/>
            <a:chOff x="1310668" y="2074799"/>
            <a:chExt cx="7725718" cy="1396878"/>
          </a:xfrm>
        </p:grpSpPr>
        <p:grpSp>
          <p:nvGrpSpPr>
            <p:cNvPr id="58" name="Group 57"/>
            <p:cNvGrpSpPr/>
            <p:nvPr/>
          </p:nvGrpSpPr>
          <p:grpSpPr>
            <a:xfrm>
              <a:off x="1310668" y="2074799"/>
              <a:ext cx="979755" cy="1396878"/>
              <a:chOff x="1310668" y="2076300"/>
              <a:chExt cx="979755" cy="1396878"/>
            </a:xfrm>
          </p:grpSpPr>
          <p:cxnSp>
            <p:nvCxnSpPr>
              <p:cNvPr id="64" name="Straight Connector 63"/>
              <p:cNvCxnSpPr/>
              <p:nvPr/>
            </p:nvCxnSpPr>
            <p:spPr bwMode="auto">
              <a:xfrm flipV="1">
                <a:off x="1800545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65" name="Group 64"/>
              <p:cNvGrpSpPr/>
              <p:nvPr/>
            </p:nvGrpSpPr>
            <p:grpSpPr>
              <a:xfrm>
                <a:off x="1310668" y="2076300"/>
                <a:ext cx="979755" cy="1396878"/>
                <a:chOff x="1310668" y="2076300"/>
                <a:chExt cx="979755" cy="1396878"/>
              </a:xfrm>
            </p:grpSpPr>
            <p:sp>
              <p:nvSpPr>
                <p:cNvPr id="66" name="TextBox 65"/>
                <p:cNvSpPr txBox="1"/>
                <p:nvPr/>
              </p:nvSpPr>
              <p:spPr>
                <a:xfrm>
                  <a:off x="1310668" y="3103846"/>
                  <a:ext cx="9797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Enforce</a:t>
                  </a: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1349140" y="2076300"/>
                  <a:ext cx="9028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Enable</a:t>
                  </a:r>
                </a:p>
              </p:txBody>
            </p:sp>
          </p:grpSp>
        </p:grpSp>
        <p:grpSp>
          <p:nvGrpSpPr>
            <p:cNvPr id="59" name="Group 58"/>
            <p:cNvGrpSpPr/>
            <p:nvPr/>
          </p:nvGrpSpPr>
          <p:grpSpPr>
            <a:xfrm>
              <a:off x="7928390" y="2074799"/>
              <a:ext cx="1107996" cy="1396878"/>
              <a:chOff x="1329904" y="2076300"/>
              <a:chExt cx="1107996" cy="1396878"/>
            </a:xfrm>
          </p:grpSpPr>
          <p:cxnSp>
            <p:nvCxnSpPr>
              <p:cNvPr id="60" name="Straight Connector 59"/>
              <p:cNvCxnSpPr/>
              <p:nvPr/>
            </p:nvCxnSpPr>
            <p:spPr bwMode="auto">
              <a:xfrm flipV="1">
                <a:off x="1883902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61" name="Group 60"/>
              <p:cNvGrpSpPr/>
              <p:nvPr/>
            </p:nvGrpSpPr>
            <p:grpSpPr>
              <a:xfrm>
                <a:off x="1329904" y="2076300"/>
                <a:ext cx="1107996" cy="1396878"/>
                <a:chOff x="1329904" y="2076300"/>
                <a:chExt cx="1107996" cy="1396878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1419673" y="3103846"/>
                  <a:ext cx="9284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Defend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1329904" y="2076300"/>
                  <a:ext cx="1107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Respond</a:t>
                  </a:r>
                </a:p>
              </p:txBody>
            </p:sp>
          </p:grpSp>
        </p:grpSp>
      </p:grpSp>
      <p:sp>
        <p:nvSpPr>
          <p:cNvPr id="68" name="Rounded Rectangle 67"/>
          <p:cNvSpPr/>
          <p:nvPr/>
        </p:nvSpPr>
        <p:spPr bwMode="auto">
          <a:xfrm>
            <a:off x="653858" y="1243514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Objectives</a:t>
            </a:r>
          </a:p>
        </p:txBody>
      </p:sp>
      <p:sp>
        <p:nvSpPr>
          <p:cNvPr id="69" name="Rounded Rectangle 68"/>
          <p:cNvSpPr/>
          <p:nvPr/>
        </p:nvSpPr>
        <p:spPr bwMode="auto">
          <a:xfrm>
            <a:off x="653858" y="4951199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Mechanisms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2342129" y="1115568"/>
            <a:ext cx="2319335" cy="5004031"/>
          </a:xfrm>
          <a:prstGeom prst="roundRect">
            <a:avLst/>
          </a:prstGeom>
          <a:solidFill>
            <a:srgbClr val="00B8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  <a:buFont typeface="Wingdings" charset="2"/>
              <a:buNone/>
            </a:pPr>
            <a:endParaRPr lang="en-US"/>
          </a:p>
        </p:txBody>
      </p:sp>
      <p:sp>
        <p:nvSpPr>
          <p:cNvPr id="32" name="Rounded Rectangle 31"/>
          <p:cNvSpPr/>
          <p:nvPr/>
        </p:nvSpPr>
        <p:spPr bwMode="auto">
          <a:xfrm flipH="1">
            <a:off x="4163488" y="2674529"/>
            <a:ext cx="1083948" cy="678465"/>
          </a:xfrm>
          <a:prstGeom prst="roundRect">
            <a:avLst/>
          </a:prstGeom>
          <a:solidFill>
            <a:srgbClr val="00B8FF">
              <a:alpha val="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hangingPunct="0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b="1" dirty="0">
                <a:solidFill>
                  <a:srgbClr val="C00000"/>
                </a:solidFill>
              </a:rPr>
              <a:t>Access</a:t>
            </a:r>
          </a:p>
          <a:p>
            <a:pPr algn="ctr" hangingPunct="0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b="1" dirty="0">
                <a:solidFill>
                  <a:srgbClr val="C00000"/>
                </a:solidFill>
              </a:rPr>
              <a:t>Control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5191088" y="1115568"/>
            <a:ext cx="2319335" cy="5004031"/>
          </a:xfrm>
          <a:prstGeom prst="roundRect">
            <a:avLst/>
          </a:prstGeom>
          <a:solidFill>
            <a:schemeClr val="accent5"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  <a:buFont typeface="Wingdings" charset="2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800" dirty="0">
                <a:solidFill>
                  <a:srgbClr val="131F49"/>
                </a:solidFill>
              </a:rPr>
              <a:t>Access Control Evolution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-160320" y="1415799"/>
            <a:ext cx="8044971" cy="4178150"/>
            <a:chOff x="1131554" y="1714503"/>
            <a:chExt cx="8044971" cy="4178150"/>
          </a:xfrm>
        </p:grpSpPr>
        <p:sp>
          <p:nvSpPr>
            <p:cNvPr id="34" name="Rectangle 33"/>
            <p:cNvSpPr/>
            <p:nvPr/>
          </p:nvSpPr>
          <p:spPr>
            <a:xfrm>
              <a:off x="1131554" y="1714503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Discretionary Access Control (DAC), 1970</a:t>
              </a:r>
              <a:endParaRPr lang="en-US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792708" y="1718311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Mandatory Access Control (MAC), 1970</a:t>
              </a:r>
              <a:endParaRPr lang="en-US" b="1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882374" y="3470911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Role Based Access Control (RBAC), 1995</a:t>
              </a:r>
              <a:endParaRPr lang="en-US" b="1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680976" y="5246371"/>
              <a:ext cx="3760470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Attribute Based Access Control (ABAC), ????</a:t>
              </a:r>
              <a:endParaRPr lang="en-US" b="1" dirty="0"/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>
              <a:off x="3017720" y="2548890"/>
              <a:ext cx="2423478" cy="899160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5261810" y="2552699"/>
              <a:ext cx="2423478" cy="899160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5441196" y="4117244"/>
              <a:ext cx="0" cy="1129129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41" name="Straight Arrow Connector 40"/>
          <p:cNvCxnSpPr/>
          <p:nvPr/>
        </p:nvCxnSpPr>
        <p:spPr bwMode="auto">
          <a:xfrm>
            <a:off x="8199992" y="1492527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7266432" y="1061998"/>
            <a:ext cx="1867121" cy="369314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Fixed policy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33806" y="5481597"/>
            <a:ext cx="1532373" cy="369314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Flexible policy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85360" y="5576796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Born 1990s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800" dirty="0">
                <a:solidFill>
                  <a:srgbClr val="131F49"/>
                </a:solidFill>
              </a:rPr>
              <a:t>ABAC Research </a:t>
            </a:r>
            <a:r>
              <a:rPr lang="en-US" sz="2800" dirty="0" smtClean="0">
                <a:solidFill>
                  <a:srgbClr val="131F49"/>
                </a:solidFill>
              </a:rPr>
              <a:t>Space</a:t>
            </a:r>
            <a:endParaRPr lang="en-US" sz="2800" dirty="0">
              <a:solidFill>
                <a:srgbClr val="131F49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57514" y="4582583"/>
            <a:ext cx="8706790" cy="923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929556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>
            <a:off x="4541779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349010" y="2669915"/>
            <a:ext cx="4621920" cy="1660679"/>
            <a:chOff x="2189633" y="2669915"/>
            <a:chExt cx="5040314" cy="1660679"/>
          </a:xfrm>
        </p:grpSpPr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2189633" y="2669915"/>
              <a:ext cx="5040314" cy="1660679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2189633" y="3574625"/>
              <a:ext cx="5040313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100794" tIns="50397" rIns="100794" bIns="50397"/>
            <a:lstStyle/>
            <a:p>
              <a:endParaRPr lang="en-US"/>
            </a:p>
          </p:txBody>
        </p:sp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2357644" y="3658623"/>
              <a:ext cx="4452276" cy="441047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100794" tIns="50397" rIns="100794" bIns="50397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2. Core ABAC Models</a:t>
              </a:r>
              <a:endParaRPr 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2280639" y="2710317"/>
              <a:ext cx="2261140" cy="717331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100794" tIns="50397" rIns="100794" bIns="50397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3. Administrative</a:t>
              </a:r>
            </a:p>
            <a:p>
              <a:pPr algn="ctr">
                <a:spcBef>
                  <a:spcPts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ABAC Models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4877800" y="2710317"/>
              <a:ext cx="2093130" cy="717331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lIns="100794" tIns="50397" rIns="100794" bIns="50397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4. Extended</a:t>
              </a:r>
            </a:p>
            <a:p>
              <a:pPr algn="ctr">
                <a:spcBef>
                  <a:spcPts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ABAC Models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10245" y="2650666"/>
            <a:ext cx="2167320" cy="1660679"/>
            <a:chOff x="-229701" y="2650666"/>
            <a:chExt cx="2167320" cy="1660679"/>
          </a:xfrm>
        </p:grpSpPr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-229701" y="2650666"/>
              <a:ext cx="2167320" cy="1660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-191197" y="2922285"/>
              <a:ext cx="2090313" cy="111744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lIns="100794" tIns="50397" rIns="100794" bIns="50397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5. ABAC Policy</a:t>
              </a:r>
            </a:p>
            <a:p>
              <a:pPr algn="ctr">
                <a:spcBef>
                  <a:spcPts val="0"/>
                </a:spcBef>
              </a:pP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Architectures and  Languages</a:t>
              </a:r>
              <a:endParaRPr 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178500" y="2669915"/>
            <a:ext cx="1932120" cy="1660679"/>
            <a:chOff x="7397956" y="2669915"/>
            <a:chExt cx="1932120" cy="1660679"/>
          </a:xfrm>
        </p:grpSpPr>
        <p:sp>
          <p:nvSpPr>
            <p:cNvPr id="28" name="Rectangle 5"/>
            <p:cNvSpPr>
              <a:spLocks noChangeArrowheads="1"/>
            </p:cNvSpPr>
            <p:nvPr/>
          </p:nvSpPr>
          <p:spPr bwMode="auto">
            <a:xfrm>
              <a:off x="7397956" y="2669915"/>
              <a:ext cx="1932120" cy="1660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7481962" y="2894278"/>
              <a:ext cx="1764109" cy="111958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lIns="100794" tIns="50397" rIns="100794" bIns="50397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6. ABAC Enforcement Architectures</a:t>
              </a:r>
              <a:endParaRPr 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257514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845551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7. ABAC Design, Engineering and Applications</a:t>
            </a:r>
          </a:p>
        </p:txBody>
      </p:sp>
      <p:cxnSp>
        <p:nvCxnSpPr>
          <p:cNvPr id="10" name="Straight Connector 9"/>
          <p:cNvCxnSpPr>
            <a:stCxn id="19" idx="0"/>
          </p:cNvCxnSpPr>
          <p:nvPr/>
        </p:nvCxnSpPr>
        <p:spPr>
          <a:xfrm flipH="1">
            <a:off x="4645152" y="2669915"/>
            <a:ext cx="14818" cy="904710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54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S-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s-template-final" id="{1EF59169-DF8D-9342-81E5-99D43CA67610}" vid="{F25DF2F7-3555-7B4C-881D-C8E18D2103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ICS-Template</Template>
  <TotalTime>349</TotalTime>
  <Words>772</Words>
  <Application>Microsoft Office PowerPoint</Application>
  <PresentationFormat>Letter Paper (8.5x11 in)</PresentationFormat>
  <Paragraphs>234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Gill Sans MT</vt:lpstr>
      <vt:lpstr>ＭＳ Ｐゴシック</vt:lpstr>
      <vt:lpstr>Times New Roman</vt:lpstr>
      <vt:lpstr>Wingdings</vt:lpstr>
      <vt:lpstr>ICS-Theme</vt:lpstr>
      <vt:lpstr>Acrobat Document</vt:lpstr>
      <vt:lpstr>Attribute-Based Access Control:  Insights and Challenges</vt:lpstr>
      <vt:lpstr>ICS Mission and History</vt:lpstr>
      <vt:lpstr>Natural vs Cyber Science</vt:lpstr>
      <vt:lpstr>ICS Major Research Areas</vt:lpstr>
      <vt:lpstr>Cyber Security Landscape</vt:lpstr>
      <vt:lpstr>Cyber Security Landscape</vt:lpstr>
      <vt:lpstr>Cyber Security Landscape</vt:lpstr>
      <vt:lpstr>Access Control Evolution</vt:lpstr>
      <vt:lpstr>ABAC Research Space</vt:lpstr>
      <vt:lpstr>Core ABAC Models: ABACα</vt:lpstr>
      <vt:lpstr>Core ABAC Models: ABACα</vt:lpstr>
      <vt:lpstr>Core ABAC Models: ABACβ</vt:lpstr>
      <vt:lpstr>Administrative ABAC Models: HGABAC</vt:lpstr>
      <vt:lpstr>ABAC Applications:  Cloud Enabled IoT</vt:lpstr>
      <vt:lpstr>Policy Architecture:  Amazon AWS style</vt:lpstr>
      <vt:lpstr>ABAC Research Space</vt:lpstr>
      <vt:lpstr>Extended ABAC Models: ReBAC versus ABAC </vt:lpstr>
      <vt:lpstr>ABAC Enforcement Architecture: Federated ABAC </vt:lpstr>
      <vt:lpstr>Foundations: Safety 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Institute for Cyber Security (ICS) &amp; Center for Security and Privacy Enhanced  Cloud Computing (C-SPECC)</dc:title>
  <dc:creator>James Benson</dc:creator>
  <cp:lastModifiedBy>Ravi Sandhu</cp:lastModifiedBy>
  <cp:revision>59</cp:revision>
  <cp:lastPrinted>2017-10-26T22:50:15Z</cp:lastPrinted>
  <dcterms:created xsi:type="dcterms:W3CDTF">2017-09-29T21:23:01Z</dcterms:created>
  <dcterms:modified xsi:type="dcterms:W3CDTF">2018-03-30T00:25:04Z</dcterms:modified>
</cp:coreProperties>
</file>