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9" r:id="rId3"/>
    <p:sldId id="319" r:id="rId4"/>
    <p:sldId id="262" r:id="rId5"/>
    <p:sldId id="318" r:id="rId6"/>
    <p:sldId id="263" r:id="rId7"/>
    <p:sldId id="320" r:id="rId8"/>
    <p:sldId id="322" r:id="rId9"/>
    <p:sldId id="32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orient="horz" pos="1067">
          <p15:clr>
            <a:srgbClr val="A4A3A4"/>
          </p15:clr>
        </p15:guide>
        <p15:guide id="3" orient="horz" pos="4032">
          <p15:clr>
            <a:srgbClr val="A4A3A4"/>
          </p15:clr>
        </p15:guide>
        <p15:guide id="4" orient="horz" pos="4247">
          <p15:clr>
            <a:srgbClr val="A4A3A4"/>
          </p15:clr>
        </p15:guide>
        <p15:guide id="5" pos="2881">
          <p15:clr>
            <a:srgbClr val="A4A3A4"/>
          </p15:clr>
        </p15:guide>
        <p15:guide id="6" pos="28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9A6"/>
    <a:srgbClr val="00236A"/>
    <a:srgbClr val="7828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88E50A-512A-8448-A0CD-3EC9F0F6FC8C}" v="69" dt="2019-10-10T14:43:10.3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6516" autoAdjust="0"/>
    <p:restoredTop sz="80247" autoAdjust="0"/>
  </p:normalViewPr>
  <p:slideViewPr>
    <p:cSldViewPr snapToGrid="0" showGuides="1">
      <p:cViewPr varScale="1">
        <p:scale>
          <a:sx n="87" d="100"/>
          <a:sy n="87" d="100"/>
        </p:scale>
        <p:origin x="1902" y="120"/>
      </p:cViewPr>
      <p:guideLst>
        <p:guide orient="horz" pos="2161"/>
        <p:guide orient="horz" pos="1067"/>
        <p:guide orient="horz" pos="4032"/>
        <p:guide orient="horz" pos="4247"/>
        <p:guide pos="2881"/>
        <p:guide pos="28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Benson" userId="0c27747d-a865-4838-adce-a9a74a8489fb" providerId="ADAL" clId="{0C88E50A-512A-8448-A0CD-3EC9F0F6FC8C}"/>
    <pc:docChg chg="undo redo custSel modSld">
      <pc:chgData name="James Benson" userId="0c27747d-a865-4838-adce-a9a74a8489fb" providerId="ADAL" clId="{0C88E50A-512A-8448-A0CD-3EC9F0F6FC8C}" dt="2019-10-10T14:43:10.394" v="496"/>
      <pc:docMkLst>
        <pc:docMk/>
      </pc:docMkLst>
      <pc:sldChg chg="addSp">
        <pc:chgData name="James Benson" userId="0c27747d-a865-4838-adce-a9a74a8489fb" providerId="ADAL" clId="{0C88E50A-512A-8448-A0CD-3EC9F0F6FC8C}" dt="2019-10-10T14:43:07.128" v="494"/>
        <pc:sldMkLst>
          <pc:docMk/>
          <pc:sldMk cId="653594829" sldId="258"/>
        </pc:sldMkLst>
        <pc:spChg chg="add">
          <ac:chgData name="James Benson" userId="0c27747d-a865-4838-adce-a9a74a8489fb" providerId="ADAL" clId="{0C88E50A-512A-8448-A0CD-3EC9F0F6FC8C}" dt="2019-10-10T14:43:07.128" v="494"/>
          <ac:spMkLst>
            <pc:docMk/>
            <pc:sldMk cId="653594829" sldId="258"/>
            <ac:spMk id="61" creationId="{78399B8B-0F5D-3345-8B81-45CD9060DF1D}"/>
          </ac:spMkLst>
        </pc:spChg>
      </pc:sldChg>
      <pc:sldChg chg="addSp modSp modNotesTx">
        <pc:chgData name="James Benson" userId="0c27747d-a865-4838-adce-a9a74a8489fb" providerId="ADAL" clId="{0C88E50A-512A-8448-A0CD-3EC9F0F6FC8C}" dt="2019-10-10T14:42:58.292" v="487"/>
        <pc:sldMkLst>
          <pc:docMk/>
          <pc:sldMk cId="0" sldId="260"/>
        </pc:sldMkLst>
        <pc:spChg chg="add">
          <ac:chgData name="James Benson" userId="0c27747d-a865-4838-adce-a9a74a8489fb" providerId="ADAL" clId="{0C88E50A-512A-8448-A0CD-3EC9F0F6FC8C}" dt="2019-10-10T14:42:58.292" v="487"/>
          <ac:spMkLst>
            <pc:docMk/>
            <pc:sldMk cId="0" sldId="260"/>
            <ac:spMk id="5" creationId="{4018E72E-D9E7-DE42-A529-BFE40EC693C7}"/>
          </ac:spMkLst>
        </pc:spChg>
        <pc:spChg chg="mod">
          <ac:chgData name="James Benson" userId="0c27747d-a865-4838-adce-a9a74a8489fb" providerId="ADAL" clId="{0C88E50A-512A-8448-A0CD-3EC9F0F6FC8C}" dt="2019-10-10T13:36:51.673" v="202" actId="313"/>
          <ac:spMkLst>
            <pc:docMk/>
            <pc:sldMk cId="0" sldId="260"/>
            <ac:spMk id="6" creationId="{00000000-0000-0000-0000-000000000000}"/>
          </ac:spMkLst>
        </pc:spChg>
      </pc:sldChg>
      <pc:sldChg chg="addSp modSp modNotesTx">
        <pc:chgData name="James Benson" userId="0c27747d-a865-4838-adce-a9a74a8489fb" providerId="ADAL" clId="{0C88E50A-512A-8448-A0CD-3EC9F0F6FC8C}" dt="2019-10-10T14:43:02.301" v="491" actId="1035"/>
        <pc:sldMkLst>
          <pc:docMk/>
          <pc:sldMk cId="1179951312" sldId="311"/>
        </pc:sldMkLst>
        <pc:spChg chg="add mod">
          <ac:chgData name="James Benson" userId="0c27747d-a865-4838-adce-a9a74a8489fb" providerId="ADAL" clId="{0C88E50A-512A-8448-A0CD-3EC9F0F6FC8C}" dt="2019-10-10T14:43:02.301" v="491" actId="1035"/>
          <ac:spMkLst>
            <pc:docMk/>
            <pc:sldMk cId="1179951312" sldId="311"/>
            <ac:spMk id="13" creationId="{B612DD8D-7036-2649-B3B6-9ABBBCC89A30}"/>
          </ac:spMkLst>
        </pc:spChg>
      </pc:sldChg>
      <pc:sldChg chg="addSp modSp">
        <pc:chgData name="James Benson" userId="0c27747d-a865-4838-adce-a9a74a8489fb" providerId="ADAL" clId="{0C88E50A-512A-8448-A0CD-3EC9F0F6FC8C}" dt="2019-10-10T14:42:59.654" v="488"/>
        <pc:sldMkLst>
          <pc:docMk/>
          <pc:sldMk cId="223521598" sldId="340"/>
        </pc:sldMkLst>
        <pc:spChg chg="add">
          <ac:chgData name="James Benson" userId="0c27747d-a865-4838-adce-a9a74a8489fb" providerId="ADAL" clId="{0C88E50A-512A-8448-A0CD-3EC9F0F6FC8C}" dt="2019-10-10T14:42:59.654" v="488"/>
          <ac:spMkLst>
            <pc:docMk/>
            <pc:sldMk cId="223521598" sldId="340"/>
            <ac:spMk id="5" creationId="{6C139625-EB1D-914F-99A8-046BDC59C83E}"/>
          </ac:spMkLst>
        </pc:spChg>
        <pc:spChg chg="mod">
          <ac:chgData name="James Benson" userId="0c27747d-a865-4838-adce-a9a74a8489fb" providerId="ADAL" clId="{0C88E50A-512A-8448-A0CD-3EC9F0F6FC8C}" dt="2019-10-10T13:39:40.849" v="213" actId="20577"/>
          <ac:spMkLst>
            <pc:docMk/>
            <pc:sldMk cId="223521598" sldId="340"/>
            <ac:spMk id="6" creationId="{00000000-0000-0000-0000-000000000000}"/>
          </ac:spMkLst>
        </pc:spChg>
      </pc:sldChg>
      <pc:sldChg chg="addSp modNotesTx">
        <pc:chgData name="James Benson" userId="0c27747d-a865-4838-adce-a9a74a8489fb" providerId="ADAL" clId="{0C88E50A-512A-8448-A0CD-3EC9F0F6FC8C}" dt="2019-10-10T14:43:08.821" v="495"/>
        <pc:sldMkLst>
          <pc:docMk/>
          <pc:sldMk cId="973677085" sldId="345"/>
        </pc:sldMkLst>
        <pc:spChg chg="add">
          <ac:chgData name="James Benson" userId="0c27747d-a865-4838-adce-a9a74a8489fb" providerId="ADAL" clId="{0C88E50A-512A-8448-A0CD-3EC9F0F6FC8C}" dt="2019-10-10T14:43:08.821" v="495"/>
          <ac:spMkLst>
            <pc:docMk/>
            <pc:sldMk cId="973677085" sldId="345"/>
            <ac:spMk id="5" creationId="{D4239E30-C851-1044-A016-2FE7EC45D1A3}"/>
          </ac:spMkLst>
        </pc:spChg>
      </pc:sldChg>
      <pc:sldChg chg="addSp">
        <pc:chgData name="James Benson" userId="0c27747d-a865-4838-adce-a9a74a8489fb" providerId="ADAL" clId="{0C88E50A-512A-8448-A0CD-3EC9F0F6FC8C}" dt="2019-10-10T14:43:05.252" v="493"/>
        <pc:sldMkLst>
          <pc:docMk/>
          <pc:sldMk cId="1511297458" sldId="346"/>
        </pc:sldMkLst>
        <pc:spChg chg="add">
          <ac:chgData name="James Benson" userId="0c27747d-a865-4838-adce-a9a74a8489fb" providerId="ADAL" clId="{0C88E50A-512A-8448-A0CD-3EC9F0F6FC8C}" dt="2019-10-10T14:43:05.252" v="493"/>
          <ac:spMkLst>
            <pc:docMk/>
            <pc:sldMk cId="1511297458" sldId="346"/>
            <ac:spMk id="5" creationId="{F42B0F0E-BEF1-0749-8822-71A619514CA6}"/>
          </ac:spMkLst>
        </pc:spChg>
      </pc:sldChg>
      <pc:sldChg chg="addSp modNotesTx">
        <pc:chgData name="James Benson" userId="0c27747d-a865-4838-adce-a9a74a8489fb" providerId="ADAL" clId="{0C88E50A-512A-8448-A0CD-3EC9F0F6FC8C}" dt="2019-10-10T14:42:56.281" v="486"/>
        <pc:sldMkLst>
          <pc:docMk/>
          <pc:sldMk cId="182215603" sldId="347"/>
        </pc:sldMkLst>
        <pc:spChg chg="add">
          <ac:chgData name="James Benson" userId="0c27747d-a865-4838-adce-a9a74a8489fb" providerId="ADAL" clId="{0C88E50A-512A-8448-A0CD-3EC9F0F6FC8C}" dt="2019-10-10T14:42:56.281" v="486"/>
          <ac:spMkLst>
            <pc:docMk/>
            <pc:sldMk cId="182215603" sldId="347"/>
            <ac:spMk id="6" creationId="{3ED77E6A-BE06-3E42-A925-FE934334D2E8}"/>
          </ac:spMkLst>
        </pc:spChg>
      </pc:sldChg>
      <pc:sldChg chg="addSp">
        <pc:chgData name="James Benson" userId="0c27747d-a865-4838-adce-a9a74a8489fb" providerId="ADAL" clId="{0C88E50A-512A-8448-A0CD-3EC9F0F6FC8C}" dt="2019-10-10T14:43:03.738" v="492"/>
        <pc:sldMkLst>
          <pc:docMk/>
          <pc:sldMk cId="2576791969" sldId="348"/>
        </pc:sldMkLst>
        <pc:spChg chg="add">
          <ac:chgData name="James Benson" userId="0c27747d-a865-4838-adce-a9a74a8489fb" providerId="ADAL" clId="{0C88E50A-512A-8448-A0CD-3EC9F0F6FC8C}" dt="2019-10-10T14:43:03.738" v="492"/>
          <ac:spMkLst>
            <pc:docMk/>
            <pc:sldMk cId="2576791969" sldId="348"/>
            <ac:spMk id="6" creationId="{096BD861-CC79-0B4A-8089-C16AD5D5F1C8}"/>
          </ac:spMkLst>
        </pc:spChg>
      </pc:sldChg>
      <pc:sldChg chg="addSp">
        <pc:chgData name="James Benson" userId="0c27747d-a865-4838-adce-a9a74a8489fb" providerId="ADAL" clId="{0C88E50A-512A-8448-A0CD-3EC9F0F6FC8C}" dt="2019-10-10T14:43:10.394" v="496"/>
        <pc:sldMkLst>
          <pc:docMk/>
          <pc:sldMk cId="2490588065" sldId="349"/>
        </pc:sldMkLst>
        <pc:spChg chg="add">
          <ac:chgData name="James Benson" userId="0c27747d-a865-4838-adce-a9a74a8489fb" providerId="ADAL" clId="{0C88E50A-512A-8448-A0CD-3EC9F0F6FC8C}" dt="2019-10-10T14:43:10.394" v="496"/>
          <ac:spMkLst>
            <pc:docMk/>
            <pc:sldMk cId="2490588065" sldId="349"/>
            <ac:spMk id="6" creationId="{626595C4-092C-3641-941A-6FB109133A73}"/>
          </ac:spMkLst>
        </pc:spChg>
      </pc:sldChg>
      <pc:sldChg chg="addSp delSp modSp">
        <pc:chgData name="James Benson" userId="0c27747d-a865-4838-adce-a9a74a8489fb" providerId="ADAL" clId="{0C88E50A-512A-8448-A0CD-3EC9F0F6FC8C}" dt="2019-10-10T14:42:53.673" v="485" actId="1035"/>
        <pc:sldMkLst>
          <pc:docMk/>
          <pc:sldMk cId="3704521310" sldId="350"/>
        </pc:sldMkLst>
        <pc:spChg chg="mod">
          <ac:chgData name="James Benson" userId="0c27747d-a865-4838-adce-a9a74a8489fb" providerId="ADAL" clId="{0C88E50A-512A-8448-A0CD-3EC9F0F6FC8C}" dt="2019-10-10T13:32:19.148" v="198" actId="20577"/>
          <ac:spMkLst>
            <pc:docMk/>
            <pc:sldMk cId="3704521310" sldId="350"/>
            <ac:spMk id="2" creationId="{63548ADB-3D71-6A40-A9A4-A4510D3FBE32}"/>
          </ac:spMkLst>
        </pc:spChg>
        <pc:spChg chg="add del mod">
          <ac:chgData name="James Benson" userId="0c27747d-a865-4838-adce-a9a74a8489fb" providerId="ADAL" clId="{0C88E50A-512A-8448-A0CD-3EC9F0F6FC8C}" dt="2019-10-10T14:42:24.686" v="470"/>
          <ac:spMkLst>
            <pc:docMk/>
            <pc:sldMk cId="3704521310" sldId="350"/>
            <ac:spMk id="3" creationId="{8C39D621-21D7-AF4D-812A-E50077D9FAAB}"/>
          </ac:spMkLst>
        </pc:spChg>
        <pc:spChg chg="add mod">
          <ac:chgData name="James Benson" userId="0c27747d-a865-4838-adce-a9a74a8489fb" providerId="ADAL" clId="{0C88E50A-512A-8448-A0CD-3EC9F0F6FC8C}" dt="2019-10-10T14:42:53.673" v="485" actId="1035"/>
          <ac:spMkLst>
            <pc:docMk/>
            <pc:sldMk cId="3704521310" sldId="350"/>
            <ac:spMk id="8" creationId="{F0EE3AF9-8BA2-F64A-BBD6-1997BD9D78EA}"/>
          </ac:spMkLst>
        </pc:spChg>
      </pc:sldChg>
      <pc:sldChg chg="modSp">
        <pc:chgData name="James Benson" userId="0c27747d-a865-4838-adce-a9a74a8489fb" providerId="ADAL" clId="{0C88E50A-512A-8448-A0CD-3EC9F0F6FC8C}" dt="2019-10-10T14:42:41.552" v="482" actId="20577"/>
        <pc:sldMkLst>
          <pc:docMk/>
          <pc:sldMk cId="2617153063" sldId="352"/>
        </pc:sldMkLst>
        <pc:spChg chg="mod">
          <ac:chgData name="James Benson" userId="0c27747d-a865-4838-adce-a9a74a8489fb" providerId="ADAL" clId="{0C88E50A-512A-8448-A0CD-3EC9F0F6FC8C}" dt="2019-10-10T13:31:59.528" v="195"/>
          <ac:spMkLst>
            <pc:docMk/>
            <pc:sldMk cId="2617153063" sldId="352"/>
            <ac:spMk id="7" creationId="{EDC8E156-4BDA-425A-AE15-14F9D157E6A6}"/>
          </ac:spMkLst>
        </pc:spChg>
        <pc:spChg chg="mod">
          <ac:chgData name="James Benson" userId="0c27747d-a865-4838-adce-a9a74a8489fb" providerId="ADAL" clId="{0C88E50A-512A-8448-A0CD-3EC9F0F6FC8C}" dt="2019-10-10T14:42:41.552" v="482" actId="20577"/>
          <ac:spMkLst>
            <pc:docMk/>
            <pc:sldMk cId="2617153063" sldId="352"/>
            <ac:spMk id="8" creationId="{BFB925B1-2B03-4A39-8903-7E05198BB78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169C79-1AB2-AD4D-B5EB-2546258345A9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A4D05E-103F-3941-84E8-38C0F93C3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3980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39F009B-AA83-4291-81BE-194F11CE19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1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545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9F009B-AA83-4291-81BE-194F11CE190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109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94786"/>
            <a:ext cx="6858000" cy="1929283"/>
          </a:xfrm>
        </p:spPr>
        <p:txBody>
          <a:bodyPr anchor="b"/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924069"/>
            <a:ext cx="6858000" cy="2333731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318A1-174D-4DEE-8106-03A37B9BCF15}" type="slidenum">
              <a:rPr lang="en-US" sz="1000" smtClean="0"/>
              <a:pPr/>
              <a:t>‹#›</a:t>
            </a:fld>
            <a:endParaRPr lang="en-US" sz="1000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Ravi Sandhu</a:t>
            </a:r>
          </a:p>
        </p:txBody>
      </p:sp>
    </p:spTree>
    <p:extLst>
      <p:ext uri="{BB962C8B-B14F-4D97-AF65-F5344CB8AC3E}">
        <p14:creationId xmlns:p14="http://schemas.microsoft.com/office/powerpoint/2010/main" val="3987592811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964642"/>
            <a:ext cx="7886700" cy="52123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318A1-174D-4DEE-8106-03A37B9BCF15}" type="slidenum">
              <a:rPr lang="en-US" sz="1000" smtClean="0"/>
              <a:pPr/>
              <a:t>‹#›</a:t>
            </a:fld>
            <a:endParaRPr lang="en-US" sz="1000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Ravi Sandhu</a:t>
            </a:r>
          </a:p>
        </p:txBody>
      </p:sp>
    </p:spTree>
    <p:extLst>
      <p:ext uri="{BB962C8B-B14F-4D97-AF65-F5344CB8AC3E}">
        <p14:creationId xmlns:p14="http://schemas.microsoft.com/office/powerpoint/2010/main" val="2705881227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1034979"/>
            <a:ext cx="1971675" cy="514198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034979"/>
            <a:ext cx="5800725" cy="51419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318A1-174D-4DEE-8106-03A37B9BCF15}" type="slidenum">
              <a:rPr lang="en-US" sz="1000" smtClean="0"/>
              <a:pPr/>
              <a:t>‹#›</a:t>
            </a:fld>
            <a:endParaRPr lang="en-US" sz="1000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Ravi Sandhu</a:t>
            </a:r>
          </a:p>
        </p:txBody>
      </p:sp>
    </p:spTree>
    <p:extLst>
      <p:ext uri="{BB962C8B-B14F-4D97-AF65-F5344CB8AC3E}">
        <p14:creationId xmlns:p14="http://schemas.microsoft.com/office/powerpoint/2010/main" val="2729104662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979660"/>
            <a:ext cx="6900227" cy="443198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2"/>
          </p:nvPr>
        </p:nvSpPr>
        <p:spPr>
          <a:xfrm>
            <a:off x="0" y="4754563"/>
            <a:ext cx="9144000" cy="276999"/>
          </a:xfrm>
        </p:spPr>
        <p:txBody>
          <a:bodyPr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3333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ChangeArrowheads="1"/>
          </p:cNvSpPr>
          <p:nvPr userDrawn="1"/>
        </p:nvSpPr>
        <p:spPr bwMode="auto">
          <a:xfrm>
            <a:off x="0" y="6441441"/>
            <a:ext cx="9144000" cy="416560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100000">
                <a:schemeClr val="tx2">
                  <a:lumMod val="75000"/>
                </a:schemeClr>
              </a:gs>
            </a:gsLst>
            <a:lin ang="0" scaled="1"/>
            <a:tileRect/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457200" tIns="0" rIns="274320" bIns="0" anchor="ctr"/>
          <a:lstStyle/>
          <a:p>
            <a:pPr marL="0" indent="0" algn="l" defTabSz="820738" eaLnBrk="0" hangingPunct="0"/>
            <a:r>
              <a:rPr lang="en-US" sz="1200" b="1" dirty="0">
                <a:solidFill>
                  <a:srgbClr val="FFFFFF"/>
                </a:solidFill>
              </a:rPr>
              <a:t>Star Lab:</a:t>
            </a:r>
            <a:r>
              <a:rPr lang="en-US" sz="1200" b="1" baseline="0" dirty="0">
                <a:solidFill>
                  <a:srgbClr val="FFFFFF"/>
                </a:solidFill>
              </a:rPr>
              <a:t> </a:t>
            </a:r>
            <a:r>
              <a:rPr lang="en-US" sz="1200" b="1" baseline="0" dirty="0" err="1">
                <a:solidFill>
                  <a:srgbClr val="FFFFFF"/>
                </a:solidFill>
              </a:rPr>
              <a:t>Falken</a:t>
            </a:r>
            <a:r>
              <a:rPr lang="en-US" sz="1200" b="1" baseline="0" dirty="0">
                <a:solidFill>
                  <a:srgbClr val="FFFFFF"/>
                </a:solidFill>
              </a:rPr>
              <a:t> Project</a:t>
            </a: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10" name="Text Placeholder 2"/>
          <p:cNvSpPr>
            <a:spLocks noGrp="1"/>
          </p:cNvSpPr>
          <p:nvPr>
            <p:ph type="body" idx="1"/>
          </p:nvPr>
        </p:nvSpPr>
        <p:spPr>
          <a:xfrm>
            <a:off x="429435" y="1439137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2"/>
          </p:nvPr>
        </p:nvSpPr>
        <p:spPr>
          <a:xfrm>
            <a:off x="429435" y="2078899"/>
            <a:ext cx="4040188" cy="1902059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91860" y="1439137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4"/>
          </p:nvPr>
        </p:nvSpPr>
        <p:spPr>
          <a:xfrm>
            <a:off x="4591860" y="2078899"/>
            <a:ext cx="4041775" cy="1902059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318A1-174D-4DEE-8106-03A37B9BCF15}" type="slidenum">
              <a:rPr lang="en-US" sz="1000" smtClean="0"/>
              <a:pPr/>
              <a:t>‹#›</a:t>
            </a:fld>
            <a:endParaRPr lang="en-US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55077"/>
            <a:ext cx="7886700" cy="51218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318A1-174D-4DEE-8106-03A37B9BCF15}" type="slidenum">
              <a:rPr lang="en-US" sz="1000" smtClean="0"/>
              <a:pPr/>
              <a:t>‹#›</a:t>
            </a:fld>
            <a:endParaRPr lang="en-US" sz="100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Ravi Sandhu</a:t>
            </a:r>
          </a:p>
        </p:txBody>
      </p:sp>
    </p:spTree>
    <p:extLst>
      <p:ext uri="{BB962C8B-B14F-4D97-AF65-F5344CB8AC3E}">
        <p14:creationId xmlns:p14="http://schemas.microsoft.com/office/powerpoint/2010/main" val="2611361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964643"/>
            <a:ext cx="7886700" cy="521232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318A1-174D-4DEE-8106-03A37B9BCF15}" type="slidenum">
              <a:rPr lang="en-US" sz="1000" smtClean="0"/>
              <a:pPr/>
              <a:t>‹#›</a:t>
            </a:fld>
            <a:endParaRPr lang="en-US" sz="1000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Ravi Sandhu</a:t>
            </a:r>
          </a:p>
        </p:txBody>
      </p:sp>
    </p:spTree>
    <p:extLst>
      <p:ext uri="{BB962C8B-B14F-4D97-AF65-F5344CB8AC3E}">
        <p14:creationId xmlns:p14="http://schemas.microsoft.com/office/powerpoint/2010/main" val="3198863100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964642"/>
            <a:ext cx="3886200" cy="52123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964642"/>
            <a:ext cx="3886200" cy="52123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318A1-174D-4DEE-8106-03A37B9BCF15}" type="slidenum">
              <a:rPr lang="en-US" sz="1000" smtClean="0"/>
              <a:pPr/>
              <a:t>‹#›</a:t>
            </a:fld>
            <a:endParaRPr lang="en-US" sz="1000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Ravi Sandhu</a:t>
            </a:r>
          </a:p>
        </p:txBody>
      </p:sp>
    </p:spTree>
    <p:extLst>
      <p:ext uri="{BB962C8B-B14F-4D97-AF65-F5344CB8AC3E}">
        <p14:creationId xmlns:p14="http://schemas.microsoft.com/office/powerpoint/2010/main" val="512518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981004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04916"/>
            <a:ext cx="3868340" cy="43847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981004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4916"/>
            <a:ext cx="3887391" cy="43847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318A1-174D-4DEE-8106-03A37B9BCF15}" type="slidenum">
              <a:rPr lang="en-US" sz="1000" smtClean="0"/>
              <a:pPr/>
              <a:t>‹#›</a:t>
            </a:fld>
            <a:endParaRPr lang="en-US" sz="1000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4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Ravi Sandhu</a:t>
            </a:r>
          </a:p>
        </p:txBody>
      </p:sp>
    </p:spTree>
    <p:extLst>
      <p:ext uri="{BB962C8B-B14F-4D97-AF65-F5344CB8AC3E}">
        <p14:creationId xmlns:p14="http://schemas.microsoft.com/office/powerpoint/2010/main" val="472435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318A1-174D-4DEE-8106-03A37B9BCF15}" type="slidenum">
              <a:rPr lang="en-US" sz="1000" smtClean="0"/>
              <a:pPr/>
              <a:t>‹#›</a:t>
            </a:fld>
            <a:endParaRPr lang="en-US" sz="1000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Ravi Sandhu</a:t>
            </a:r>
          </a:p>
        </p:txBody>
      </p:sp>
    </p:spTree>
    <p:extLst>
      <p:ext uri="{BB962C8B-B14F-4D97-AF65-F5344CB8AC3E}">
        <p14:creationId xmlns:p14="http://schemas.microsoft.com/office/powerpoint/2010/main" val="2833033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318A1-174D-4DEE-8106-03A37B9BCF15}" type="slidenum">
              <a:rPr lang="en-US" sz="1000" smtClean="0"/>
              <a:pPr/>
              <a:t>‹#›</a:t>
            </a:fld>
            <a:endParaRPr lang="en-US" sz="100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Ravi Sandhu</a:t>
            </a:r>
          </a:p>
        </p:txBody>
      </p:sp>
    </p:spTree>
    <p:extLst>
      <p:ext uri="{BB962C8B-B14F-4D97-AF65-F5344CB8AC3E}">
        <p14:creationId xmlns:p14="http://schemas.microsoft.com/office/powerpoint/2010/main" val="3831240367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87426"/>
            <a:ext cx="2949178" cy="488156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318A1-174D-4DEE-8106-03A37B9BCF15}" type="slidenum">
              <a:rPr lang="en-US" sz="1000" smtClean="0"/>
              <a:pPr/>
              <a:t>‹#›</a:t>
            </a:fld>
            <a:endParaRPr lang="en-US" sz="1000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Ravi Sandhu</a:t>
            </a:r>
          </a:p>
        </p:txBody>
      </p:sp>
    </p:spTree>
    <p:extLst>
      <p:ext uri="{BB962C8B-B14F-4D97-AF65-F5344CB8AC3E}">
        <p14:creationId xmlns:p14="http://schemas.microsoft.com/office/powerpoint/2010/main" val="1976221244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64642"/>
            <a:ext cx="2949178" cy="490434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318A1-174D-4DEE-8106-03A37B9BCF15}" type="slidenum">
              <a:rPr lang="en-US" sz="1000" smtClean="0"/>
              <a:pPr/>
              <a:t>‹#›</a:t>
            </a:fld>
            <a:endParaRPr lang="en-US" sz="1000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Ravi Sandhu</a:t>
            </a:r>
          </a:p>
        </p:txBody>
      </p:sp>
    </p:spTree>
    <p:extLst>
      <p:ext uri="{BB962C8B-B14F-4D97-AF65-F5344CB8AC3E}">
        <p14:creationId xmlns:p14="http://schemas.microsoft.com/office/powerpoint/2010/main" val="723783405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287270"/>
            <a:ext cx="7886700" cy="20855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3376246"/>
            <a:ext cx="7886700" cy="2800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Ravi Sandhu</a:t>
            </a:r>
          </a:p>
        </p:txBody>
      </p:sp>
      <p:pic>
        <p:nvPicPr>
          <p:cNvPr id="8" name="Content Placeholder 3"/>
          <p:cNvPicPr>
            <a:picLocks noChangeAspect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046" y="6235089"/>
            <a:ext cx="1269547" cy="457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265" y="246124"/>
            <a:ext cx="1887192" cy="75915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12" y="179355"/>
            <a:ext cx="1471275" cy="796072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>
            <a:off x="1850065" y="980743"/>
            <a:ext cx="5029200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79024" y="6206025"/>
            <a:ext cx="8413185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318A1-174D-4DEE-8106-03A37B9BCF15}" type="slidenum">
              <a:rPr lang="en-US" sz="1000" smtClean="0"/>
              <a:pPr/>
              <a:t>‹#›</a:t>
            </a:fld>
            <a:endParaRPr lang="en-US" sz="1000" dirty="0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</p:spTree>
    <p:extLst>
      <p:ext uri="{BB962C8B-B14F-4D97-AF65-F5344CB8AC3E}">
        <p14:creationId xmlns:p14="http://schemas.microsoft.com/office/powerpoint/2010/main" val="2294387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83" r:id="rId12"/>
    <p:sldLayoutId id="2147483667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 advTm="3000">
        <p:fade/>
      </p:transition>
    </mc:Fallback>
  </mc:AlternateContent>
  <p:hf hd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624" y="739112"/>
            <a:ext cx="8111169" cy="1929283"/>
          </a:xfrm>
        </p:spPr>
        <p:txBody>
          <a:bodyPr/>
          <a:lstStyle/>
          <a:p>
            <a:r>
              <a:rPr lang="en-US" sz="4000" b="1" dirty="0">
                <a:solidFill>
                  <a:prstClr val="black"/>
                </a:solidFill>
              </a:rPr>
              <a:t>Doctoral Research in Cyber Security:</a:t>
            </a:r>
            <a:br>
              <a:rPr lang="en-US" sz="4000" b="1" dirty="0">
                <a:solidFill>
                  <a:prstClr val="black"/>
                </a:solidFill>
              </a:rPr>
            </a:br>
            <a:r>
              <a:rPr lang="en-US" sz="4000" b="1" dirty="0">
                <a:solidFill>
                  <a:prstClr val="black"/>
                </a:solidFill>
              </a:rPr>
              <a:t>A Personal Perspective</a:t>
            </a:r>
            <a:br>
              <a:rPr lang="en-US" sz="4000" b="1" dirty="0">
                <a:solidFill>
                  <a:prstClr val="black"/>
                </a:solidFill>
              </a:rPr>
            </a:b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99" y="2577592"/>
            <a:ext cx="6858000" cy="2333731"/>
          </a:xfrm>
        </p:spPr>
        <p:txBody>
          <a:bodyPr>
            <a:noAutofit/>
          </a:bodyPr>
          <a:lstStyle/>
          <a:p>
            <a:r>
              <a:rPr lang="en-US" sz="1600" dirty="0"/>
              <a:t>Ravi Sandhu</a:t>
            </a:r>
            <a:br>
              <a:rPr lang="en-US" sz="1600" dirty="0"/>
            </a:br>
            <a:br>
              <a:rPr lang="en-US" sz="1600" dirty="0"/>
            </a:br>
            <a:r>
              <a:rPr lang="en-US" sz="1600" dirty="0"/>
              <a:t>Professor of Computer Science</a:t>
            </a:r>
            <a:br>
              <a:rPr lang="en-US" sz="1600" dirty="0"/>
            </a:br>
            <a:r>
              <a:rPr lang="en-US" sz="1600" dirty="0"/>
              <a:t>Lutcher Brown Chair in Cyber Security</a:t>
            </a:r>
            <a:br>
              <a:rPr lang="en-US" sz="1600" dirty="0"/>
            </a:br>
            <a:r>
              <a:rPr lang="en-US" sz="1600" dirty="0"/>
              <a:t>Executive Director, ICS</a:t>
            </a:r>
            <a:br>
              <a:rPr lang="en-US" sz="1600" dirty="0"/>
            </a:br>
            <a:r>
              <a:rPr lang="en-US" sz="1600" dirty="0"/>
              <a:t>Lead PI, NSF C-SPECC Center</a:t>
            </a:r>
          </a:p>
          <a:p>
            <a:endParaRPr lang="en-US" sz="1600" dirty="0"/>
          </a:p>
          <a:p>
            <a:r>
              <a:rPr lang="en-US" sz="1600" dirty="0"/>
              <a:t>April 2022</a:t>
            </a:r>
          </a:p>
          <a:p>
            <a:endParaRPr lang="en-US" sz="1600" dirty="0"/>
          </a:p>
          <a:p>
            <a:r>
              <a:rPr lang="en-US" sz="1600" dirty="0"/>
              <a:t>ravi.sandhu@utsa.edu</a:t>
            </a:r>
            <a:br>
              <a:rPr lang="en-US" sz="1600" dirty="0"/>
            </a:br>
            <a:r>
              <a:rPr lang="en-US" sz="1600" dirty="0"/>
              <a:t>www.ics.utsa.edu</a:t>
            </a:r>
            <a:br>
              <a:rPr lang="en-US" sz="1600" dirty="0"/>
            </a:br>
            <a:r>
              <a:rPr lang="en-US" sz="1600" dirty="0"/>
              <a:t>www.profsandhu.com</a:t>
            </a:r>
          </a:p>
          <a:p>
            <a:endParaRPr lang="en-US" sz="160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4F9D99-3E73-486F-A7E4-9C456EA65B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C8E156-4BDA-425A-AE15-14F9D157E6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Date Placeholder 5">
            <a:extLst>
              <a:ext uri="{FF2B5EF4-FFF2-40B4-BE49-F238E27FC236}">
                <a16:creationId xmlns:a16="http://schemas.microsoft.com/office/drawing/2014/main" id="{BFB925B1-2B03-4A39-8903-7E05198BB7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</p:spTree>
    <p:extLst>
      <p:ext uri="{BB962C8B-B14F-4D97-AF65-F5344CB8AC3E}">
        <p14:creationId xmlns:p14="http://schemas.microsoft.com/office/powerpoint/2010/main" val="2506534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32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Natural vs Cyber Science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5263" y="1163525"/>
            <a:ext cx="2847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Elephant Problem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32" y="1931127"/>
            <a:ext cx="3989236" cy="224394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830185" y="1163525"/>
            <a:ext cx="3947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Cyber-Elephant Problem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4664013" y="1931127"/>
            <a:ext cx="4279855" cy="3265962"/>
            <a:chOff x="1458912" y="1128077"/>
            <a:chExt cx="7307915" cy="5576677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58912" y="1129600"/>
              <a:ext cx="3177095" cy="2318287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8200" y="1128077"/>
              <a:ext cx="3093080" cy="2319810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58912" y="3845368"/>
              <a:ext cx="3177095" cy="2859386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79376" y="3985577"/>
              <a:ext cx="3087451" cy="245179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8596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 advTm="3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3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Cyber Security Context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A6517B2-8883-4FF1-9E18-558FC0FDA81F}"/>
              </a:ext>
            </a:extLst>
          </p:cNvPr>
          <p:cNvGrpSpPr/>
          <p:nvPr/>
        </p:nvGrpSpPr>
        <p:grpSpPr>
          <a:xfrm>
            <a:off x="1754105" y="1230766"/>
            <a:ext cx="5268707" cy="4396467"/>
            <a:chOff x="1737461" y="1326004"/>
            <a:chExt cx="5268707" cy="4396467"/>
          </a:xfrm>
        </p:grpSpPr>
        <p:sp>
          <p:nvSpPr>
            <p:cNvPr id="3" name="Isosceles Triangle 2">
              <a:extLst>
                <a:ext uri="{FF2B5EF4-FFF2-40B4-BE49-F238E27FC236}">
                  <a16:creationId xmlns:a16="http://schemas.microsoft.com/office/drawing/2014/main" id="{6C728333-73BC-4E9B-82EE-4FE4D12F1538}"/>
                </a:ext>
              </a:extLst>
            </p:cNvPr>
            <p:cNvSpPr/>
            <p:nvPr/>
          </p:nvSpPr>
          <p:spPr>
            <a:xfrm>
              <a:off x="2375804" y="1803539"/>
              <a:ext cx="3992021" cy="3441397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A1E5B159-5FEF-412A-BE57-9493E28ED642}"/>
                </a:ext>
              </a:extLst>
            </p:cNvPr>
            <p:cNvGrpSpPr/>
            <p:nvPr/>
          </p:nvGrpSpPr>
          <p:grpSpPr>
            <a:xfrm>
              <a:off x="1737461" y="1326004"/>
              <a:ext cx="5268707" cy="4396467"/>
              <a:chOff x="1737461" y="1326004"/>
              <a:chExt cx="5268707" cy="4396467"/>
            </a:xfrm>
          </p:grpSpPr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7A6FAC5-AD4B-4674-9B63-FCA8D465DEFC}"/>
                  </a:ext>
                </a:extLst>
              </p:cNvPr>
              <p:cNvSpPr txBox="1"/>
              <p:nvPr/>
            </p:nvSpPr>
            <p:spPr>
              <a:xfrm>
                <a:off x="3926019" y="1326004"/>
                <a:ext cx="8915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chemeClr val="tx2"/>
                    </a:solidFill>
                  </a:rPr>
                  <a:t>Science</a:t>
                </a:r>
              </a:p>
            </p:txBody>
          </p:sp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7E387E74-A323-4963-BE57-4BA828C17B5D}"/>
                  </a:ext>
                </a:extLst>
              </p:cNvPr>
              <p:cNvGrpSpPr/>
              <p:nvPr/>
            </p:nvGrpSpPr>
            <p:grpSpPr>
              <a:xfrm>
                <a:off x="1737461" y="5278749"/>
                <a:ext cx="5268707" cy="443722"/>
                <a:chOff x="1737461" y="5278749"/>
                <a:chExt cx="5268707" cy="443722"/>
              </a:xfrm>
            </p:grpSpPr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60462C30-03A2-4363-8AC1-86338A126227}"/>
                    </a:ext>
                  </a:extLst>
                </p:cNvPr>
                <p:cNvSpPr txBox="1"/>
                <p:nvPr/>
              </p:nvSpPr>
              <p:spPr>
                <a:xfrm>
                  <a:off x="1737461" y="5353139"/>
                  <a:ext cx="130997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dirty="0">
                      <a:solidFill>
                        <a:schemeClr val="tx2"/>
                      </a:solidFill>
                    </a:rPr>
                    <a:t>Engineering</a:t>
                  </a:r>
                </a:p>
              </p:txBody>
            </p:sp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8BAED746-84E7-4D6B-BA31-076FE89DDD6D}"/>
                    </a:ext>
                  </a:extLst>
                </p:cNvPr>
                <p:cNvSpPr txBox="1"/>
                <p:nvPr/>
              </p:nvSpPr>
              <p:spPr>
                <a:xfrm>
                  <a:off x="5999161" y="5278749"/>
                  <a:ext cx="100700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dirty="0">
                      <a:solidFill>
                        <a:schemeClr val="tx2"/>
                      </a:solidFill>
                    </a:rPr>
                    <a:t>Business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113369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r>
              <a:rPr kumimoji="0" lang="en-US" sz="1500" b="0" i="1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World-Leading Research with Real-World Impact!</a:t>
            </a:r>
            <a:endParaRPr kumimoji="0" lang="en-US" sz="1500" b="0" i="1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B5F52E-1A2D-AF47-834F-5A302267C843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24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</a:rPr>
              <a:t>Holistic</a:t>
            </a:r>
            <a:r>
              <a:rPr lang="en-US" sz="24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 Cyber Security Research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C392265-9B6C-435B-82A5-6C3B0CA7B2DA}"/>
              </a:ext>
            </a:extLst>
          </p:cNvPr>
          <p:cNvGrpSpPr/>
          <p:nvPr/>
        </p:nvGrpSpPr>
        <p:grpSpPr>
          <a:xfrm>
            <a:off x="2652918" y="3714658"/>
            <a:ext cx="4618229" cy="2373479"/>
            <a:chOff x="2785637" y="3737604"/>
            <a:chExt cx="4618229" cy="2373479"/>
          </a:xfrm>
        </p:grpSpPr>
        <p:sp>
          <p:nvSpPr>
            <p:cNvPr id="16" name="Rounded Rectangle 45">
              <a:extLst>
                <a:ext uri="{FF2B5EF4-FFF2-40B4-BE49-F238E27FC236}">
                  <a16:creationId xmlns:a16="http://schemas.microsoft.com/office/drawing/2014/main" id="{DAA035FD-94DB-45A7-92EE-C912F5837806}"/>
                </a:ext>
              </a:extLst>
            </p:cNvPr>
            <p:cNvSpPr/>
            <p:nvPr/>
          </p:nvSpPr>
          <p:spPr bwMode="auto">
            <a:xfrm>
              <a:off x="2785637" y="3739105"/>
              <a:ext cx="527569" cy="2371978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wordArtVert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PROTECT</a:t>
              </a:r>
            </a:p>
          </p:txBody>
        </p:sp>
        <p:sp>
          <p:nvSpPr>
            <p:cNvPr id="17" name="Rounded Rectangle 46">
              <a:extLst>
                <a:ext uri="{FF2B5EF4-FFF2-40B4-BE49-F238E27FC236}">
                  <a16:creationId xmlns:a16="http://schemas.microsoft.com/office/drawing/2014/main" id="{25D878C0-A178-4527-B9D9-38521A88EF79}"/>
                </a:ext>
              </a:extLst>
            </p:cNvPr>
            <p:cNvSpPr/>
            <p:nvPr/>
          </p:nvSpPr>
          <p:spPr bwMode="auto">
            <a:xfrm>
              <a:off x="6876297" y="3737604"/>
              <a:ext cx="527569" cy="2371978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wordArtVert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DETECT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34B11BB-D8F7-4988-8753-6A7D4CB0EE3D}"/>
                </a:ext>
              </a:extLst>
            </p:cNvPr>
            <p:cNvCxnSpPr/>
            <p:nvPr/>
          </p:nvCxnSpPr>
          <p:spPr bwMode="auto">
            <a:xfrm>
              <a:off x="3684394" y="4780230"/>
              <a:ext cx="2806574" cy="0"/>
            </a:xfrm>
            <a:prstGeom prst="line">
              <a:avLst/>
            </a:prstGeom>
            <a:solidFill>
              <a:srgbClr val="00B8FF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triangle" w="lg" len="lg"/>
              <a:tailEnd type="triangle" w="lg" len="lg"/>
            </a:ln>
            <a:effectLst/>
          </p:spPr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722942D-1858-47B5-BD53-77D7839A5286}"/>
                </a:ext>
              </a:extLst>
            </p:cNvPr>
            <p:cNvSpPr txBox="1"/>
            <p:nvPr/>
          </p:nvSpPr>
          <p:spPr>
            <a:xfrm>
              <a:off x="4341323" y="4925095"/>
              <a:ext cx="1492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Complement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E6B89F3-A7AF-4137-9A72-63B7DD24052C}"/>
                </a:ext>
              </a:extLst>
            </p:cNvPr>
            <p:cNvSpPr txBox="1"/>
            <p:nvPr/>
          </p:nvSpPr>
          <p:spPr>
            <a:xfrm>
              <a:off x="4700396" y="3746639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How?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1F28F92-3932-4E19-8267-01C554641A45}"/>
              </a:ext>
            </a:extLst>
          </p:cNvPr>
          <p:cNvGrpSpPr/>
          <p:nvPr/>
        </p:nvGrpSpPr>
        <p:grpSpPr>
          <a:xfrm>
            <a:off x="2890295" y="1243069"/>
            <a:ext cx="4125368" cy="1164539"/>
            <a:chOff x="2915225" y="1510429"/>
            <a:chExt cx="4125368" cy="1164539"/>
          </a:xfrm>
        </p:grpSpPr>
        <p:sp>
          <p:nvSpPr>
            <p:cNvPr id="25" name="Rounded Rectangle 51">
              <a:extLst>
                <a:ext uri="{FF2B5EF4-FFF2-40B4-BE49-F238E27FC236}">
                  <a16:creationId xmlns:a16="http://schemas.microsoft.com/office/drawing/2014/main" id="{8B8382B7-6582-43CF-A97C-D9652BFA9E7B}"/>
                </a:ext>
              </a:extLst>
            </p:cNvPr>
            <p:cNvSpPr/>
            <p:nvPr/>
          </p:nvSpPr>
          <p:spPr bwMode="auto">
            <a:xfrm>
              <a:off x="2915225" y="1511930"/>
              <a:ext cx="1374622" cy="447395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POLICY</a:t>
              </a:r>
            </a:p>
          </p:txBody>
        </p:sp>
        <p:sp>
          <p:nvSpPr>
            <p:cNvPr id="28" name="Rounded Rectangle 52">
              <a:extLst>
                <a:ext uri="{FF2B5EF4-FFF2-40B4-BE49-F238E27FC236}">
                  <a16:creationId xmlns:a16="http://schemas.microsoft.com/office/drawing/2014/main" id="{1127ACBF-6750-4621-B0DC-56A9105A9FB7}"/>
                </a:ext>
              </a:extLst>
            </p:cNvPr>
            <p:cNvSpPr/>
            <p:nvPr/>
          </p:nvSpPr>
          <p:spPr bwMode="auto">
            <a:xfrm>
              <a:off x="5665971" y="1510429"/>
              <a:ext cx="1374622" cy="447395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ATTACKS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496A023-CF15-48E0-A09A-D37A77A55988}"/>
                </a:ext>
              </a:extLst>
            </p:cNvPr>
            <p:cNvSpPr txBox="1"/>
            <p:nvPr/>
          </p:nvSpPr>
          <p:spPr>
            <a:xfrm>
              <a:off x="3176779" y="2305636"/>
              <a:ext cx="8515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What?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75636544-FBCB-4BE6-95FD-F2BBF50F4267}"/>
                </a:ext>
              </a:extLst>
            </p:cNvPr>
            <p:cNvSpPr txBox="1"/>
            <p:nvPr/>
          </p:nvSpPr>
          <p:spPr>
            <a:xfrm>
              <a:off x="5965997" y="2287091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Why?</a:t>
              </a:r>
            </a:p>
          </p:txBody>
        </p:sp>
      </p:grp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054028F-67AC-4C37-85B3-540FC19860AD}"/>
              </a:ext>
            </a:extLst>
          </p:cNvPr>
          <p:cNvCxnSpPr/>
          <p:nvPr/>
        </p:nvCxnSpPr>
        <p:spPr bwMode="auto">
          <a:xfrm>
            <a:off x="2248342" y="3389554"/>
            <a:ext cx="54273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633C2010-740B-4993-AA5C-495956442BF7}"/>
              </a:ext>
            </a:extLst>
          </p:cNvPr>
          <p:cNvGrpSpPr/>
          <p:nvPr/>
        </p:nvGrpSpPr>
        <p:grpSpPr>
          <a:xfrm>
            <a:off x="1099173" y="2042818"/>
            <a:ext cx="7725718" cy="1396878"/>
            <a:chOff x="1310668" y="2074799"/>
            <a:chExt cx="7725718" cy="1396878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40859FAC-B99B-4AA5-926C-B0AAA926BFAD}"/>
                </a:ext>
              </a:extLst>
            </p:cNvPr>
            <p:cNvGrpSpPr/>
            <p:nvPr/>
          </p:nvGrpSpPr>
          <p:grpSpPr>
            <a:xfrm>
              <a:off x="1310668" y="2074799"/>
              <a:ext cx="979755" cy="1396878"/>
              <a:chOff x="1310668" y="2076300"/>
              <a:chExt cx="979755" cy="1396878"/>
            </a:xfrm>
          </p:grpSpPr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92B9EA5C-7EB0-4F83-9DBE-016762120857}"/>
                  </a:ext>
                </a:extLst>
              </p:cNvPr>
              <p:cNvCxnSpPr/>
              <p:nvPr/>
            </p:nvCxnSpPr>
            <p:spPr bwMode="auto">
              <a:xfrm flipV="1">
                <a:off x="1800545" y="2409401"/>
                <a:ext cx="0" cy="730677"/>
              </a:xfrm>
              <a:prstGeom prst="line">
                <a:avLst/>
              </a:prstGeom>
              <a:solidFill>
                <a:srgbClr val="00B8FF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</p:spPr>
          </p:cxnSp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108E8E37-58DB-44D4-992C-442FB335461E}"/>
                  </a:ext>
                </a:extLst>
              </p:cNvPr>
              <p:cNvGrpSpPr/>
              <p:nvPr/>
            </p:nvGrpSpPr>
            <p:grpSpPr>
              <a:xfrm>
                <a:off x="1310668" y="2076300"/>
                <a:ext cx="979755" cy="1396878"/>
                <a:chOff x="1310668" y="2076300"/>
                <a:chExt cx="979755" cy="1396878"/>
              </a:xfrm>
            </p:grpSpPr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3E04D7C1-EA5C-4814-B5C3-14B008A0CDEB}"/>
                    </a:ext>
                  </a:extLst>
                </p:cNvPr>
                <p:cNvSpPr txBox="1"/>
                <p:nvPr/>
              </p:nvSpPr>
              <p:spPr>
                <a:xfrm>
                  <a:off x="1310668" y="3103846"/>
                  <a:ext cx="97975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Enforce</a:t>
                  </a:r>
                </a:p>
              </p:txBody>
            </p:sp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C55A050B-E548-4B64-AA89-3CC9B269D38F}"/>
                    </a:ext>
                  </a:extLst>
                </p:cNvPr>
                <p:cNvSpPr txBox="1"/>
                <p:nvPr/>
              </p:nvSpPr>
              <p:spPr>
                <a:xfrm>
                  <a:off x="1349140" y="2076300"/>
                  <a:ext cx="90281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Enable</a:t>
                  </a:r>
                </a:p>
              </p:txBody>
            </p:sp>
          </p:grp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DAA8AD1F-DA74-49F1-8CD9-A9C2B7D81C2E}"/>
                </a:ext>
              </a:extLst>
            </p:cNvPr>
            <p:cNvGrpSpPr/>
            <p:nvPr/>
          </p:nvGrpSpPr>
          <p:grpSpPr>
            <a:xfrm>
              <a:off x="7928390" y="2074799"/>
              <a:ext cx="1107996" cy="1396878"/>
              <a:chOff x="1329904" y="2076300"/>
              <a:chExt cx="1107996" cy="1396878"/>
            </a:xfrm>
          </p:grpSpPr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F81ADEC8-246D-4B90-BC86-E8F7422F1DE7}"/>
                  </a:ext>
                </a:extLst>
              </p:cNvPr>
              <p:cNvCxnSpPr/>
              <p:nvPr/>
            </p:nvCxnSpPr>
            <p:spPr bwMode="auto">
              <a:xfrm flipV="1">
                <a:off x="1883902" y="2409401"/>
                <a:ext cx="0" cy="730677"/>
              </a:xfrm>
              <a:prstGeom prst="line">
                <a:avLst/>
              </a:prstGeom>
              <a:solidFill>
                <a:srgbClr val="00B8FF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</p:spPr>
          </p:cxnSp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AC437D91-89CF-4D3A-8F2F-A1759F81C7D7}"/>
                  </a:ext>
                </a:extLst>
              </p:cNvPr>
              <p:cNvGrpSpPr/>
              <p:nvPr/>
            </p:nvGrpSpPr>
            <p:grpSpPr>
              <a:xfrm>
                <a:off x="1329904" y="2076300"/>
                <a:ext cx="1107996" cy="1396878"/>
                <a:chOff x="1329904" y="2076300"/>
                <a:chExt cx="1107996" cy="1396878"/>
              </a:xfrm>
            </p:grpSpPr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73D77354-07B1-4E1B-979E-1E9D22A9FE94}"/>
                    </a:ext>
                  </a:extLst>
                </p:cNvPr>
                <p:cNvSpPr txBox="1"/>
                <p:nvPr/>
              </p:nvSpPr>
              <p:spPr>
                <a:xfrm>
                  <a:off x="1419673" y="3103846"/>
                  <a:ext cx="9284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Defend</a:t>
                  </a:r>
                </a:p>
              </p:txBody>
            </p:sp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37DEC285-8358-4A8F-B2D5-96EF12123F04}"/>
                    </a:ext>
                  </a:extLst>
                </p:cNvPr>
                <p:cNvSpPr txBox="1"/>
                <p:nvPr/>
              </p:nvSpPr>
              <p:spPr>
                <a:xfrm>
                  <a:off x="1329904" y="2076300"/>
                  <a:ext cx="110799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Respond</a:t>
                  </a:r>
                </a:p>
              </p:txBody>
            </p:sp>
          </p:grpSp>
        </p:grpSp>
      </p:grpSp>
      <p:sp>
        <p:nvSpPr>
          <p:cNvPr id="47" name="Rounded Rectangle 67">
            <a:extLst>
              <a:ext uri="{FF2B5EF4-FFF2-40B4-BE49-F238E27FC236}">
                <a16:creationId xmlns:a16="http://schemas.microsoft.com/office/drawing/2014/main" id="{FA7A623D-1004-4FB4-A7CE-A82C7624CB5F}"/>
              </a:ext>
            </a:extLst>
          </p:cNvPr>
          <p:cNvSpPr/>
          <p:nvPr/>
        </p:nvSpPr>
        <p:spPr bwMode="auto">
          <a:xfrm>
            <a:off x="653858" y="1243514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Objectives</a:t>
            </a:r>
          </a:p>
        </p:txBody>
      </p:sp>
      <p:sp>
        <p:nvSpPr>
          <p:cNvPr id="48" name="Rounded Rectangle 68">
            <a:extLst>
              <a:ext uri="{FF2B5EF4-FFF2-40B4-BE49-F238E27FC236}">
                <a16:creationId xmlns:a16="http://schemas.microsoft.com/office/drawing/2014/main" id="{B51296F0-AD5B-4C9A-B5DD-EA3504D10412}"/>
              </a:ext>
            </a:extLst>
          </p:cNvPr>
          <p:cNvSpPr/>
          <p:nvPr/>
        </p:nvSpPr>
        <p:spPr bwMode="auto">
          <a:xfrm>
            <a:off x="653858" y="4951199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Mechanisms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4B23F45-4D8C-4038-A616-98730736B8AD}"/>
              </a:ext>
            </a:extLst>
          </p:cNvPr>
          <p:cNvSpPr/>
          <p:nvPr/>
        </p:nvSpPr>
        <p:spPr>
          <a:xfrm>
            <a:off x="358140" y="1066800"/>
            <a:ext cx="8679180" cy="5075602"/>
          </a:xfrm>
          <a:prstGeom prst="rect">
            <a:avLst/>
          </a:prstGeom>
          <a:noFill/>
          <a:ln>
            <a:solidFill>
              <a:srgbClr val="F15A2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Date Placeholder 5">
            <a:extLst>
              <a:ext uri="{FF2B5EF4-FFF2-40B4-BE49-F238E27FC236}">
                <a16:creationId xmlns:a16="http://schemas.microsoft.com/office/drawing/2014/main" id="{A6B8E5F7-1B3D-405A-B03A-99076E73D6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44125"/>
            <a:ext cx="2512087" cy="33267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 Ravi Sandhu</a:t>
            </a:r>
            <a:endParaRPr lang="en-US" dirty="0">
              <a:solidFill>
                <a:srgbClr val="C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Rounded Rectangle 67">
            <a:extLst>
              <a:ext uri="{FF2B5EF4-FFF2-40B4-BE49-F238E27FC236}">
                <a16:creationId xmlns:a16="http://schemas.microsoft.com/office/drawing/2014/main" id="{3D0DB5AF-03C9-436F-A9F5-60139A3B5D37}"/>
              </a:ext>
            </a:extLst>
          </p:cNvPr>
          <p:cNvSpPr/>
          <p:nvPr/>
        </p:nvSpPr>
        <p:spPr bwMode="auto">
          <a:xfrm>
            <a:off x="7649018" y="4723115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Application</a:t>
            </a:r>
          </a:p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Context</a:t>
            </a:r>
          </a:p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15A22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lang="en-US" b="1" dirty="0">
                <a:solidFill>
                  <a:srgbClr val="F15A22"/>
                </a:solidFill>
                <a:latin typeface="Arial" charset="0"/>
              </a:rPr>
              <a:t>Enterprise</a:t>
            </a:r>
          </a:p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lang="en-US" b="1" dirty="0">
                <a:solidFill>
                  <a:srgbClr val="F15A22"/>
                </a:solidFill>
                <a:latin typeface="Arial" charset="0"/>
              </a:rPr>
              <a:t>Social</a:t>
            </a:r>
            <a:br>
              <a:rPr lang="en-US" b="1" dirty="0">
                <a:solidFill>
                  <a:srgbClr val="F15A22"/>
                </a:solidFill>
                <a:latin typeface="Arial" charset="0"/>
              </a:rPr>
            </a:br>
            <a:r>
              <a:rPr lang="en-US" b="1" dirty="0">
                <a:solidFill>
                  <a:srgbClr val="F15A22"/>
                </a:solidFill>
                <a:latin typeface="Arial" charset="0"/>
              </a:rPr>
              <a:t>Cloud</a:t>
            </a:r>
          </a:p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IoT/CPS</a:t>
            </a:r>
          </a:p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lang="en-US" b="1" dirty="0">
                <a:solidFill>
                  <a:srgbClr val="F15A22"/>
                </a:solidFill>
                <a:latin typeface="Arial" charset="0"/>
              </a:rPr>
              <a:t>Metaverse</a:t>
            </a:r>
          </a:p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634486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5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Access Control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62B1CB-8997-BD4F-9CE7-876E16D6D864}"/>
              </a:ext>
            </a:extLst>
          </p:cNvPr>
          <p:cNvSpPr/>
          <p:nvPr/>
        </p:nvSpPr>
        <p:spPr>
          <a:xfrm>
            <a:off x="224204" y="1364415"/>
            <a:ext cx="3479703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Discretionary Access Control (DAC)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1970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C325A3C-CA03-E843-A42F-F512086D1C87}"/>
              </a:ext>
            </a:extLst>
          </p:cNvPr>
          <p:cNvSpPr/>
          <p:nvPr/>
        </p:nvSpPr>
        <p:spPr>
          <a:xfrm>
            <a:off x="5440094" y="1368224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Mandatory Access Control (MAC) </a:t>
            </a:r>
            <a:r>
              <a:rPr lang="en-US" b="1" dirty="0">
                <a:solidFill>
                  <a:srgbClr val="FF0000"/>
                </a:solidFill>
              </a:rPr>
              <a:t>1970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12482CB-6CB2-5149-88FC-E750C64C7120}"/>
              </a:ext>
            </a:extLst>
          </p:cNvPr>
          <p:cNvSpPr/>
          <p:nvPr/>
        </p:nvSpPr>
        <p:spPr>
          <a:xfrm>
            <a:off x="2790922" y="3120824"/>
            <a:ext cx="3440704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Role Based Access Control (RBAC) </a:t>
            </a:r>
            <a:r>
              <a:rPr lang="en-US" b="1" dirty="0">
                <a:solidFill>
                  <a:srgbClr val="FF0000"/>
                </a:solidFill>
              </a:rPr>
              <a:t>1995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F952EE8-D4FC-6248-A833-678A64158780}"/>
              </a:ext>
            </a:extLst>
          </p:cNvPr>
          <p:cNvSpPr/>
          <p:nvPr/>
        </p:nvSpPr>
        <p:spPr>
          <a:xfrm>
            <a:off x="2353580" y="4896284"/>
            <a:ext cx="4339539" cy="1200310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Attribute Based Access Control (ABAC)</a:t>
            </a:r>
          </a:p>
          <a:p>
            <a:pPr algn="ctr"/>
            <a:r>
              <a:rPr lang="en-US" b="1" dirty="0"/>
              <a:t>Relationship-Based Access Control (</a:t>
            </a:r>
            <a:r>
              <a:rPr lang="en-US" b="1" dirty="0" err="1"/>
              <a:t>ReBAC</a:t>
            </a:r>
            <a:r>
              <a:rPr lang="en-US" b="1" dirty="0"/>
              <a:t>)</a:t>
            </a:r>
          </a:p>
          <a:p>
            <a:pPr algn="ctr"/>
            <a:r>
              <a:rPr lang="en-US" b="1" dirty="0"/>
              <a:t>Usage Control (UCON)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2020s (Hopefully)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A4306CB-BF1E-0849-AADA-BC26135B8DEC}"/>
              </a:ext>
            </a:extLst>
          </p:cNvPr>
          <p:cNvCxnSpPr/>
          <p:nvPr/>
        </p:nvCxnSpPr>
        <p:spPr bwMode="auto">
          <a:xfrm>
            <a:off x="2110373" y="2198804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F157CC6-0054-4645-A33E-5C99C4CF3501}"/>
              </a:ext>
            </a:extLst>
          </p:cNvPr>
          <p:cNvCxnSpPr/>
          <p:nvPr/>
        </p:nvCxnSpPr>
        <p:spPr bwMode="auto">
          <a:xfrm>
            <a:off x="4354463" y="2202613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42D333C-8A48-A344-A311-2E93986766E2}"/>
              </a:ext>
            </a:extLst>
          </p:cNvPr>
          <p:cNvCxnSpPr/>
          <p:nvPr/>
        </p:nvCxnSpPr>
        <p:spPr bwMode="auto">
          <a:xfrm>
            <a:off x="4533849" y="3767155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682498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r>
              <a:rPr kumimoji="0" lang="en-US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World-Leading Research with Real-World Impact!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B5F52E-1A2D-AF47-834F-5A302267C843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vert="horz" lIns="0" tIns="0" rIns="0" bIns="0" rtlCol="0" anchor="ctr">
            <a:noAutofit/>
          </a:bodyPr>
          <a:lstStyle/>
          <a:p>
            <a:pPr eaLnBrk="0"/>
            <a:r>
              <a:rPr lang="en-US" b="1" dirty="0"/>
              <a:t>Holistic Access Control Research</a:t>
            </a:r>
          </a:p>
        </p:txBody>
      </p:sp>
      <p:sp>
        <p:nvSpPr>
          <p:cNvPr id="32" name="Date Placeholder 5">
            <a:extLst>
              <a:ext uri="{FF2B5EF4-FFF2-40B4-BE49-F238E27FC236}">
                <a16:creationId xmlns:a16="http://schemas.microsoft.com/office/drawing/2014/main" id="{A6B8E5F7-1B3D-405A-B03A-99076E73D6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371341"/>
            <a:ext cx="2512087" cy="33267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 Ravi Sandhu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C00000"/>
                </a:solidFill>
                <a:latin typeface="Calibri" panose="020F0502020204030204"/>
              </a:rPr>
              <a:t>This slide prepared by Smriti Bhatt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rgbClr val="C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AF88D622-C5ED-4564-8CEA-0DC65B67A5A8}"/>
              </a:ext>
            </a:extLst>
          </p:cNvPr>
          <p:cNvSpPr/>
          <p:nvPr/>
        </p:nvSpPr>
        <p:spPr>
          <a:xfrm>
            <a:off x="1983112" y="1647840"/>
            <a:ext cx="1101912" cy="50906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ABAC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0680B6C5-D8B7-4838-9E9E-B2FA21F36559}"/>
              </a:ext>
            </a:extLst>
          </p:cNvPr>
          <p:cNvSpPr/>
          <p:nvPr/>
        </p:nvSpPr>
        <p:spPr>
          <a:xfrm>
            <a:off x="3843962" y="1671635"/>
            <a:ext cx="1180011" cy="53122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ReBAC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67074BCC-410D-47EF-B287-C8CDB410A1E0}"/>
              </a:ext>
            </a:extLst>
          </p:cNvPr>
          <p:cNvSpPr/>
          <p:nvPr/>
        </p:nvSpPr>
        <p:spPr>
          <a:xfrm>
            <a:off x="5731289" y="1666744"/>
            <a:ext cx="1180011" cy="531223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RBAC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416C1576-4784-419D-8728-BB016C7F2F2F}"/>
              </a:ext>
            </a:extLst>
          </p:cNvPr>
          <p:cNvSpPr/>
          <p:nvPr/>
        </p:nvSpPr>
        <p:spPr>
          <a:xfrm>
            <a:off x="2923386" y="2126259"/>
            <a:ext cx="1030579" cy="48047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DAC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024FBB5-C900-4F3C-8EEE-75346CF9C023}"/>
              </a:ext>
            </a:extLst>
          </p:cNvPr>
          <p:cNvSpPr txBox="1"/>
          <p:nvPr/>
        </p:nvSpPr>
        <p:spPr>
          <a:xfrm>
            <a:off x="6911300" y="1964485"/>
            <a:ext cx="404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</a:t>
            </a:r>
          </a:p>
        </p:txBody>
      </p:sp>
      <p:sp>
        <p:nvSpPr>
          <p:cNvPr id="53" name="Rounded Rectangle 8">
            <a:extLst>
              <a:ext uri="{FF2B5EF4-FFF2-40B4-BE49-F238E27FC236}">
                <a16:creationId xmlns:a16="http://schemas.microsoft.com/office/drawing/2014/main" id="{4E964528-78DA-45A8-B7E8-7D66F0A5B566}"/>
              </a:ext>
            </a:extLst>
          </p:cNvPr>
          <p:cNvSpPr/>
          <p:nvPr/>
        </p:nvSpPr>
        <p:spPr>
          <a:xfrm>
            <a:off x="1603684" y="3198401"/>
            <a:ext cx="5773783" cy="72281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Convergent Access Control (CAC)</a:t>
            </a:r>
          </a:p>
        </p:txBody>
      </p:sp>
      <p:sp>
        <p:nvSpPr>
          <p:cNvPr id="54" name="Up Arrow 21">
            <a:extLst>
              <a:ext uri="{FF2B5EF4-FFF2-40B4-BE49-F238E27FC236}">
                <a16:creationId xmlns:a16="http://schemas.microsoft.com/office/drawing/2014/main" id="{9CBF56EB-7089-4780-B1E1-7C917BBA772C}"/>
              </a:ext>
            </a:extLst>
          </p:cNvPr>
          <p:cNvSpPr/>
          <p:nvPr/>
        </p:nvSpPr>
        <p:spPr>
          <a:xfrm rot="10800000">
            <a:off x="4032393" y="2719717"/>
            <a:ext cx="803151" cy="460247"/>
          </a:xfrm>
          <a:prstGeom prst="upArrow">
            <a:avLst>
              <a:gd name="adj1" fmla="val 50000"/>
              <a:gd name="adj2" fmla="val 1549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E6D7B397-55C4-4FC6-A284-BDA1106E2D10}"/>
              </a:ext>
            </a:extLst>
          </p:cNvPr>
          <p:cNvCxnSpPr>
            <a:stCxn id="58" idx="6"/>
            <a:endCxn id="57" idx="2"/>
          </p:cNvCxnSpPr>
          <p:nvPr/>
        </p:nvCxnSpPr>
        <p:spPr>
          <a:xfrm>
            <a:off x="4244804" y="4955700"/>
            <a:ext cx="487253" cy="1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Up-Down Arrow 30">
            <a:extLst>
              <a:ext uri="{FF2B5EF4-FFF2-40B4-BE49-F238E27FC236}">
                <a16:creationId xmlns:a16="http://schemas.microsoft.com/office/drawing/2014/main" id="{C72E42A3-4CF3-44E2-858F-B65F852A3D93}"/>
              </a:ext>
            </a:extLst>
          </p:cNvPr>
          <p:cNvSpPr/>
          <p:nvPr/>
        </p:nvSpPr>
        <p:spPr>
          <a:xfrm>
            <a:off x="4312170" y="3921214"/>
            <a:ext cx="252433" cy="484151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587F4CEF-96E2-470A-8703-11D8122FD2FF}"/>
              </a:ext>
            </a:extLst>
          </p:cNvPr>
          <p:cNvSpPr/>
          <p:nvPr/>
        </p:nvSpPr>
        <p:spPr>
          <a:xfrm>
            <a:off x="4732057" y="4498172"/>
            <a:ext cx="2508441" cy="91505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Access Control Enforcement Models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1EEB34A3-D401-4C5E-AFDB-56A0D0574BC6}"/>
              </a:ext>
            </a:extLst>
          </p:cNvPr>
          <p:cNvSpPr/>
          <p:nvPr/>
        </p:nvSpPr>
        <p:spPr>
          <a:xfrm>
            <a:off x="1736363" y="4498171"/>
            <a:ext cx="2508441" cy="91505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Access Control Policy Models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9" name="Rounded Rectangle 45">
            <a:extLst>
              <a:ext uri="{FF2B5EF4-FFF2-40B4-BE49-F238E27FC236}">
                <a16:creationId xmlns:a16="http://schemas.microsoft.com/office/drawing/2014/main" id="{A46D18C5-DB97-40F5-912C-7A41F6A291DC}"/>
              </a:ext>
            </a:extLst>
          </p:cNvPr>
          <p:cNvSpPr/>
          <p:nvPr/>
        </p:nvSpPr>
        <p:spPr>
          <a:xfrm>
            <a:off x="1603684" y="4405365"/>
            <a:ext cx="5773783" cy="110067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88496F20-56B3-47DC-86D9-278F1EA0F736}"/>
              </a:ext>
            </a:extLst>
          </p:cNvPr>
          <p:cNvSpPr/>
          <p:nvPr/>
        </p:nvSpPr>
        <p:spPr>
          <a:xfrm>
            <a:off x="4878078" y="2110450"/>
            <a:ext cx="1059987" cy="48262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MAC</a:t>
            </a:r>
          </a:p>
        </p:txBody>
      </p:sp>
      <p:sp>
        <p:nvSpPr>
          <p:cNvPr id="61" name="Rounded Rectangle 16">
            <a:extLst>
              <a:ext uri="{FF2B5EF4-FFF2-40B4-BE49-F238E27FC236}">
                <a16:creationId xmlns:a16="http://schemas.microsoft.com/office/drawing/2014/main" id="{A4FE30EE-772A-4F49-8EC7-01E6F12CCA3D}"/>
              </a:ext>
            </a:extLst>
          </p:cNvPr>
          <p:cNvSpPr/>
          <p:nvPr/>
        </p:nvSpPr>
        <p:spPr>
          <a:xfrm>
            <a:off x="1603684" y="1598815"/>
            <a:ext cx="5773783" cy="110067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D97E68F-BD4A-4339-A2F3-9979A4309603}"/>
              </a:ext>
            </a:extLst>
          </p:cNvPr>
          <p:cNvSpPr/>
          <p:nvPr/>
        </p:nvSpPr>
        <p:spPr>
          <a:xfrm>
            <a:off x="358140" y="1066800"/>
            <a:ext cx="8679180" cy="5075602"/>
          </a:xfrm>
          <a:prstGeom prst="rect">
            <a:avLst/>
          </a:prstGeom>
          <a:noFill/>
          <a:ln>
            <a:solidFill>
              <a:srgbClr val="F15A2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ounded Rectangle 67">
            <a:extLst>
              <a:ext uri="{FF2B5EF4-FFF2-40B4-BE49-F238E27FC236}">
                <a16:creationId xmlns:a16="http://schemas.microsoft.com/office/drawing/2014/main" id="{87BB7FA4-3904-4C5A-AB5D-B4E8CD8DBD8E}"/>
              </a:ext>
            </a:extLst>
          </p:cNvPr>
          <p:cNvSpPr/>
          <p:nvPr/>
        </p:nvSpPr>
        <p:spPr bwMode="auto">
          <a:xfrm>
            <a:off x="7649018" y="4326506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Application</a:t>
            </a:r>
          </a:p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Context</a:t>
            </a:r>
          </a:p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15A22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lang="en-US" b="1" dirty="0">
                <a:solidFill>
                  <a:srgbClr val="F15A22"/>
                </a:solidFill>
                <a:latin typeface="Arial" charset="0"/>
              </a:rPr>
              <a:t>Enterprise</a:t>
            </a:r>
          </a:p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lang="en-US" b="1" dirty="0">
                <a:solidFill>
                  <a:srgbClr val="F15A22"/>
                </a:solidFill>
                <a:latin typeface="Arial" charset="0"/>
              </a:rPr>
              <a:t>Social</a:t>
            </a:r>
            <a:br>
              <a:rPr lang="en-US" b="1" dirty="0">
                <a:solidFill>
                  <a:srgbClr val="F15A22"/>
                </a:solidFill>
                <a:latin typeface="Arial" charset="0"/>
              </a:rPr>
            </a:br>
            <a:r>
              <a:rPr lang="en-US" b="1" dirty="0">
                <a:solidFill>
                  <a:srgbClr val="F15A22"/>
                </a:solidFill>
                <a:latin typeface="Arial" charset="0"/>
              </a:rPr>
              <a:t>Cloud</a:t>
            </a:r>
          </a:p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IoT/CPS</a:t>
            </a:r>
          </a:p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lang="en-US" b="1" dirty="0">
                <a:solidFill>
                  <a:srgbClr val="F15A22"/>
                </a:solidFill>
                <a:latin typeface="Arial" charset="0"/>
              </a:rPr>
              <a:t>Metaverse</a:t>
            </a:r>
          </a:p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157856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7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Cyber Security </a:t>
            </a:r>
            <a:br>
              <a:rPr lang="en-US" sz="3600" b="1" dirty="0"/>
            </a:br>
            <a:r>
              <a:rPr lang="en-US" sz="3600" b="1" dirty="0"/>
              <a:t>Doctoral Research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A6517B2-8883-4FF1-9E18-558FC0FDA81F}"/>
              </a:ext>
            </a:extLst>
          </p:cNvPr>
          <p:cNvGrpSpPr/>
          <p:nvPr/>
        </p:nvGrpSpPr>
        <p:grpSpPr>
          <a:xfrm>
            <a:off x="1754105" y="1230766"/>
            <a:ext cx="5590176" cy="4396467"/>
            <a:chOff x="1737461" y="1326004"/>
            <a:chExt cx="5590176" cy="4396467"/>
          </a:xfrm>
        </p:grpSpPr>
        <p:sp>
          <p:nvSpPr>
            <p:cNvPr id="3" name="Isosceles Triangle 2">
              <a:extLst>
                <a:ext uri="{FF2B5EF4-FFF2-40B4-BE49-F238E27FC236}">
                  <a16:creationId xmlns:a16="http://schemas.microsoft.com/office/drawing/2014/main" id="{6C728333-73BC-4E9B-82EE-4FE4D12F1538}"/>
                </a:ext>
              </a:extLst>
            </p:cNvPr>
            <p:cNvSpPr/>
            <p:nvPr/>
          </p:nvSpPr>
          <p:spPr>
            <a:xfrm>
              <a:off x="2375804" y="1803539"/>
              <a:ext cx="3992021" cy="3441397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A1E5B159-5FEF-412A-BE57-9493E28ED642}"/>
                </a:ext>
              </a:extLst>
            </p:cNvPr>
            <p:cNvGrpSpPr/>
            <p:nvPr/>
          </p:nvGrpSpPr>
          <p:grpSpPr>
            <a:xfrm>
              <a:off x="1737461" y="1326004"/>
              <a:ext cx="5590176" cy="4396467"/>
              <a:chOff x="1737461" y="1326004"/>
              <a:chExt cx="5590176" cy="4396467"/>
            </a:xfrm>
          </p:grpSpPr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7A6FAC5-AD4B-4674-9B63-FCA8D465DEFC}"/>
                  </a:ext>
                </a:extLst>
              </p:cNvPr>
              <p:cNvSpPr txBox="1"/>
              <p:nvPr/>
            </p:nvSpPr>
            <p:spPr>
              <a:xfrm>
                <a:off x="3738730" y="1326004"/>
                <a:ext cx="1260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chemeClr val="tx2"/>
                    </a:solidFill>
                  </a:rPr>
                  <a:t>Conceptual</a:t>
                </a:r>
              </a:p>
            </p:txBody>
          </p:sp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7E387E74-A323-4963-BE57-4BA828C17B5D}"/>
                  </a:ext>
                </a:extLst>
              </p:cNvPr>
              <p:cNvGrpSpPr/>
              <p:nvPr/>
            </p:nvGrpSpPr>
            <p:grpSpPr>
              <a:xfrm>
                <a:off x="1737461" y="5278749"/>
                <a:ext cx="5590176" cy="443722"/>
                <a:chOff x="1737461" y="5278749"/>
                <a:chExt cx="5590176" cy="443722"/>
              </a:xfrm>
            </p:grpSpPr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60462C30-03A2-4363-8AC1-86338A126227}"/>
                    </a:ext>
                  </a:extLst>
                </p:cNvPr>
                <p:cNvSpPr txBox="1"/>
                <p:nvPr/>
              </p:nvSpPr>
              <p:spPr>
                <a:xfrm>
                  <a:off x="1737461" y="5353139"/>
                  <a:ext cx="85254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dirty="0">
                      <a:solidFill>
                        <a:schemeClr val="tx2"/>
                      </a:solidFill>
                    </a:rPr>
                    <a:t>Theory</a:t>
                  </a:r>
                </a:p>
              </p:txBody>
            </p:sp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8BAED746-84E7-4D6B-BA31-076FE89DDD6D}"/>
                    </a:ext>
                  </a:extLst>
                </p:cNvPr>
                <p:cNvSpPr txBox="1"/>
                <p:nvPr/>
              </p:nvSpPr>
              <p:spPr>
                <a:xfrm>
                  <a:off x="5602549" y="5278749"/>
                  <a:ext cx="172508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dirty="0">
                      <a:solidFill>
                        <a:schemeClr val="tx2"/>
                      </a:solidFill>
                    </a:rPr>
                    <a:t>Implementation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576067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8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Cyber Security </a:t>
            </a:r>
            <a:br>
              <a:rPr lang="en-US" sz="3600" b="1" dirty="0"/>
            </a:br>
            <a:r>
              <a:rPr lang="en-US" sz="3600" b="1" dirty="0"/>
              <a:t>Doctoral Research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A6517B2-8883-4FF1-9E18-558FC0FDA81F}"/>
              </a:ext>
            </a:extLst>
          </p:cNvPr>
          <p:cNvGrpSpPr/>
          <p:nvPr/>
        </p:nvGrpSpPr>
        <p:grpSpPr>
          <a:xfrm>
            <a:off x="1754105" y="1230766"/>
            <a:ext cx="5590176" cy="4701811"/>
            <a:chOff x="1737461" y="1326004"/>
            <a:chExt cx="5590176" cy="4701811"/>
          </a:xfrm>
        </p:grpSpPr>
        <p:sp>
          <p:nvSpPr>
            <p:cNvPr id="3" name="Isosceles Triangle 2">
              <a:extLst>
                <a:ext uri="{FF2B5EF4-FFF2-40B4-BE49-F238E27FC236}">
                  <a16:creationId xmlns:a16="http://schemas.microsoft.com/office/drawing/2014/main" id="{6C728333-73BC-4E9B-82EE-4FE4D12F1538}"/>
                </a:ext>
              </a:extLst>
            </p:cNvPr>
            <p:cNvSpPr/>
            <p:nvPr/>
          </p:nvSpPr>
          <p:spPr>
            <a:xfrm>
              <a:off x="2375804" y="1803539"/>
              <a:ext cx="3992021" cy="3441397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A1E5B159-5FEF-412A-BE57-9493E28ED642}"/>
                </a:ext>
              </a:extLst>
            </p:cNvPr>
            <p:cNvGrpSpPr/>
            <p:nvPr/>
          </p:nvGrpSpPr>
          <p:grpSpPr>
            <a:xfrm>
              <a:off x="1737461" y="1326004"/>
              <a:ext cx="5590176" cy="4701811"/>
              <a:chOff x="1737461" y="1326004"/>
              <a:chExt cx="5590176" cy="4701811"/>
            </a:xfrm>
          </p:grpSpPr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7A6FAC5-AD4B-4674-9B63-FCA8D465DEFC}"/>
                  </a:ext>
                </a:extLst>
              </p:cNvPr>
              <p:cNvSpPr txBox="1"/>
              <p:nvPr/>
            </p:nvSpPr>
            <p:spPr>
              <a:xfrm>
                <a:off x="3738730" y="1326004"/>
                <a:ext cx="1260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chemeClr val="tx2"/>
                    </a:solidFill>
                  </a:rPr>
                  <a:t>Conceptual</a:t>
                </a:r>
              </a:p>
            </p:txBody>
          </p:sp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7E387E74-A323-4963-BE57-4BA828C17B5D}"/>
                  </a:ext>
                </a:extLst>
              </p:cNvPr>
              <p:cNvGrpSpPr/>
              <p:nvPr/>
            </p:nvGrpSpPr>
            <p:grpSpPr>
              <a:xfrm>
                <a:off x="1737461" y="5278749"/>
                <a:ext cx="5590176" cy="443722"/>
                <a:chOff x="1737461" y="5278749"/>
                <a:chExt cx="5590176" cy="443722"/>
              </a:xfrm>
            </p:grpSpPr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60462C30-03A2-4363-8AC1-86338A126227}"/>
                    </a:ext>
                  </a:extLst>
                </p:cNvPr>
                <p:cNvSpPr txBox="1"/>
                <p:nvPr/>
              </p:nvSpPr>
              <p:spPr>
                <a:xfrm>
                  <a:off x="1737461" y="5353139"/>
                  <a:ext cx="85254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dirty="0">
                      <a:solidFill>
                        <a:schemeClr val="tx2"/>
                      </a:solidFill>
                    </a:rPr>
                    <a:t>Theory</a:t>
                  </a:r>
                </a:p>
              </p:txBody>
            </p:sp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8BAED746-84E7-4D6B-BA31-076FE89DDD6D}"/>
                    </a:ext>
                  </a:extLst>
                </p:cNvPr>
                <p:cNvSpPr txBox="1"/>
                <p:nvPr/>
              </p:nvSpPr>
              <p:spPr>
                <a:xfrm>
                  <a:off x="5602549" y="5278749"/>
                  <a:ext cx="172508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dirty="0">
                      <a:solidFill>
                        <a:schemeClr val="tx2"/>
                      </a:solidFill>
                    </a:rPr>
                    <a:t>Implementation</a:t>
                  </a:r>
                </a:p>
              </p:txBody>
            </p:sp>
          </p:grp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4161028-29CC-4D30-A12A-E55FAB50B78C}"/>
                  </a:ext>
                </a:extLst>
              </p:cNvPr>
              <p:cNvSpPr txBox="1"/>
              <p:nvPr/>
            </p:nvSpPr>
            <p:spPr>
              <a:xfrm>
                <a:off x="2590002" y="1695336"/>
                <a:ext cx="14856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FF0000"/>
                    </a:solidFill>
                  </a:rPr>
                  <a:t>OSI NW Stack</a:t>
                </a: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4DE576C-5C25-4850-BC2E-6FAAF513DDD9}"/>
                  </a:ext>
                </a:extLst>
              </p:cNvPr>
              <p:cNvSpPr txBox="1"/>
              <p:nvPr/>
            </p:nvSpPr>
            <p:spPr>
              <a:xfrm>
                <a:off x="5730310" y="5658483"/>
                <a:ext cx="12750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FF0000"/>
                    </a:solidFill>
                  </a:rPr>
                  <a:t>RESTful API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42ED71F-6C39-445A-B9D5-AEC856E65D15}"/>
                  </a:ext>
                </a:extLst>
              </p:cNvPr>
              <p:cNvSpPr txBox="1"/>
              <p:nvPr/>
            </p:nvSpPr>
            <p:spPr>
              <a:xfrm>
                <a:off x="1737461" y="5658483"/>
                <a:ext cx="9124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FF0000"/>
                    </a:solidFill>
                  </a:rPr>
                  <a:t>P = NP?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56118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9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Cyber Security </a:t>
            </a:r>
            <a:br>
              <a:rPr lang="en-US" sz="3600" b="1" dirty="0"/>
            </a:br>
            <a:r>
              <a:rPr lang="en-US" sz="3600" b="1" dirty="0"/>
              <a:t>Dissertation Structure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948BEB0-9179-43B6-9A8F-E7AE1FEDC2D8}"/>
              </a:ext>
            </a:extLst>
          </p:cNvPr>
          <p:cNvSpPr txBox="1"/>
          <p:nvPr/>
        </p:nvSpPr>
        <p:spPr>
          <a:xfrm>
            <a:off x="2121361" y="1619479"/>
            <a:ext cx="630679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 1: Introduction/Problem Definition/Summary of Contributions</a:t>
            </a:r>
            <a:br>
              <a:rPr lang="en-US" dirty="0"/>
            </a:br>
            <a:r>
              <a:rPr lang="en-US" dirty="0"/>
              <a:t>          </a:t>
            </a:r>
            <a:r>
              <a:rPr lang="en-US" b="1" dirty="0"/>
              <a:t>Thesis statement</a:t>
            </a:r>
            <a:br>
              <a:rPr lang="en-US" dirty="0"/>
            </a:br>
            <a:r>
              <a:rPr lang="en-US" dirty="0"/>
              <a:t>Ch 2: Background/Related Work/Literature Survey</a:t>
            </a:r>
            <a:br>
              <a:rPr lang="en-US" dirty="0"/>
            </a:br>
            <a:endParaRPr lang="en-US" dirty="0"/>
          </a:p>
          <a:p>
            <a:r>
              <a:rPr lang="en-US" dirty="0"/>
              <a:t>Ch 3:</a:t>
            </a:r>
          </a:p>
          <a:p>
            <a:r>
              <a:rPr lang="en-US" dirty="0"/>
              <a:t>Ch 4:</a:t>
            </a:r>
          </a:p>
          <a:p>
            <a:r>
              <a:rPr lang="en-US" dirty="0"/>
              <a:t>Ch 5:</a:t>
            </a:r>
          </a:p>
          <a:p>
            <a:endParaRPr lang="en-US" dirty="0"/>
          </a:p>
          <a:p>
            <a:r>
              <a:rPr lang="en-US" dirty="0"/>
              <a:t>Ch 6: Conclusion/Future Work</a:t>
            </a:r>
          </a:p>
          <a:p>
            <a:r>
              <a:rPr lang="en-US" dirty="0"/>
              <a:t>Appendices: if appropriate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E904715-FB4C-46C7-A355-0AC7DED3D880}"/>
              </a:ext>
            </a:extLst>
          </p:cNvPr>
          <p:cNvSpPr/>
          <p:nvPr/>
        </p:nvSpPr>
        <p:spPr>
          <a:xfrm>
            <a:off x="2811964" y="2739809"/>
            <a:ext cx="3520069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original contributions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1-3 conference papers/chapter</a:t>
            </a:r>
          </a:p>
        </p:txBody>
      </p:sp>
    </p:spTree>
    <p:extLst>
      <p:ext uri="{BB962C8B-B14F-4D97-AF65-F5344CB8AC3E}">
        <p14:creationId xmlns:p14="http://schemas.microsoft.com/office/powerpoint/2010/main" val="1662283868"/>
      </p:ext>
    </p:extLst>
  </p:cSld>
  <p:clrMapOvr>
    <a:masterClrMapping/>
  </p:clrMapOvr>
</p:sld>
</file>

<file path=ppt/theme/theme1.xml><?xml version="1.0" encoding="utf-8"?>
<a:theme xmlns:a="http://schemas.openxmlformats.org/drawingml/2006/main" name="ICS-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2018.03.06" id="{5733BD8E-F99F-4212-A1AD-F4FC5E1A7E9E}" vid="{A7AF9A3A-02CA-46E0-AD92-27A1093FEDA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PANTONE 7546">
      <a:srgbClr val="394A59"/>
    </a:custClr>
    <a:custClr name="PANTONE 431">
      <a:srgbClr val="5F6A72"/>
    </a:custClr>
    <a:custClr name="PANTONE 429">
      <a:srgbClr val="A5ACB0"/>
    </a:custClr>
    <a:custClr name="PANTONE CG1">
      <a:srgbClr val="E2E1DD"/>
    </a:custClr>
    <a:custClr name="PANTONE 7421">
      <a:srgbClr val="61162D"/>
    </a:custClr>
    <a:custClr name="PANTONE 221">
      <a:srgbClr val="96004B"/>
    </a:custClr>
    <a:custClr name="PANTONE 4975">
      <a:srgbClr val="462324"/>
    </a:custClr>
    <a:custClr name="PANTONE 201">
      <a:srgbClr val="9E1B32"/>
    </a:custClr>
    <a:custClr name="PANTONE 185">
      <a:srgbClr val="E70033"/>
    </a:custClr>
    <a:custClr name="PANTONE 1665">
      <a:srgbClr val="E24912"/>
    </a:custClr>
    <a:custClr name="PANTONE 137">
      <a:srgbClr val="FFA200"/>
    </a:custClr>
    <a:custClr name="PANTONE 1215">
      <a:srgbClr val="FBDE81"/>
    </a:custClr>
    <a:custClr name="PANTONE 7499">
      <a:srgbClr val="EEE8C5"/>
    </a:custClr>
    <a:custClr name="PANTONE 553">
      <a:srgbClr val="214232"/>
    </a:custClr>
    <a:custClr name="PANTONE 376">
      <a:srgbClr val="77B800"/>
    </a:custClr>
    <a:custClr name="PANTONE 373">
      <a:srgbClr val="CFEA8B"/>
    </a:custClr>
    <a:custClr name="PANTONE 328">
      <a:srgbClr val="007165"/>
    </a:custClr>
    <a:custClr name="PANTONE 309">
      <a:srgbClr val="003D4D"/>
    </a:custClr>
    <a:custClr name="PANTONE 3135">
      <a:srgbClr val="0091B5"/>
    </a:custClr>
    <a:custClr name="PANTONE 9041">
      <a:srgbClr val="E2EBE4"/>
    </a:custClr>
    <a:custClr name="PANTONE 289">
      <a:srgbClr val="002144"/>
    </a:custClr>
    <a:custClr name="PANTONE 2925">
      <a:srgbClr val="0096DB"/>
    </a:custClr>
    <a:custClr name="PANTONE 283">
      <a:srgbClr val="97C5EB"/>
    </a:custClr>
    <a:custClr name="PANTONE 2597">
      <a:srgbClr val="580F8B"/>
    </a:custClr>
  </a:custClr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ICS-Template 2018.03.06</Template>
  <TotalTime>29884</TotalTime>
  <Words>371</Words>
  <Application>Microsoft Office PowerPoint</Application>
  <PresentationFormat>On-screen Show (4:3)</PresentationFormat>
  <Paragraphs>113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ＭＳ Ｐゴシック</vt:lpstr>
      <vt:lpstr>Arial</vt:lpstr>
      <vt:lpstr>Calibri</vt:lpstr>
      <vt:lpstr>Calibri Light</vt:lpstr>
      <vt:lpstr>Times New Roman</vt:lpstr>
      <vt:lpstr>Wingdings</vt:lpstr>
      <vt:lpstr>ICS-Theme</vt:lpstr>
      <vt:lpstr>Doctoral Research in Cyber Security: A Personal Perspective </vt:lpstr>
      <vt:lpstr>Natural vs Cyber Science</vt:lpstr>
      <vt:lpstr>Cyber Security Context</vt:lpstr>
      <vt:lpstr>Holistic Cyber Security Research</vt:lpstr>
      <vt:lpstr>Access Control</vt:lpstr>
      <vt:lpstr>Holistic Access Control Research</vt:lpstr>
      <vt:lpstr>Cyber Security  Doctoral Research</vt:lpstr>
      <vt:lpstr>Cyber Security  Doctoral Research</vt:lpstr>
      <vt:lpstr>Cyber Security  Dissertation Structure</vt:lpstr>
    </vt:vector>
  </TitlesOfParts>
  <Company>The Boeing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m248360</dc:creator>
  <cp:lastModifiedBy>Ravi Sandhu</cp:lastModifiedBy>
  <cp:revision>908</cp:revision>
  <cp:lastPrinted>2017-09-04T15:23:17Z</cp:lastPrinted>
  <dcterms:created xsi:type="dcterms:W3CDTF">2014-02-04T16:03:14Z</dcterms:created>
  <dcterms:modified xsi:type="dcterms:W3CDTF">2022-04-06T19:14:19Z</dcterms:modified>
</cp:coreProperties>
</file>